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5" r:id="rId7"/>
    <p:sldId id="264" r:id="rId8"/>
    <p:sldId id="266" r:id="rId9"/>
    <p:sldId id="263" r:id="rId10"/>
    <p:sldId id="267" r:id="rId11"/>
    <p:sldId id="276" r:id="rId12"/>
    <p:sldId id="277" r:id="rId13"/>
    <p:sldId id="268" r:id="rId14"/>
    <p:sldId id="269" r:id="rId15"/>
    <p:sldId id="273" r:id="rId16"/>
    <p:sldId id="270" r:id="rId17"/>
    <p:sldId id="272" r:id="rId18"/>
    <p:sldId id="274" r:id="rId19"/>
    <p:sldId id="275" r:id="rId20"/>
    <p:sldId id="278"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elektrikport.com/teknik-kutuphane/cagimizin-vazgecilmezi-scada/11595#ad-image-0"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Circuit_breaker" TargetMode="External"/><Relationship Id="rId2" Type="http://schemas.openxmlformats.org/officeDocument/2006/relationships/hyperlink" Target="https://www.elektrikport.com/" TargetMode="External"/><Relationship Id="rId1" Type="http://schemas.openxmlformats.org/officeDocument/2006/relationships/slideLayout" Target="../slideLayouts/slideLayout7.xml"/><Relationship Id="rId5" Type="http://schemas.openxmlformats.org/officeDocument/2006/relationships/hyperlink" Target="https://www.topraklamaolcumu.net/topraklama-nasil-yapilir/" TargetMode="External"/><Relationship Id="rId4" Type="http://schemas.openxmlformats.org/officeDocument/2006/relationships/hyperlink" Target="https://maker.robotistan.com/transformator-nedi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11035564" cy="2971801"/>
          </a:xfrm>
        </p:spPr>
        <p:txBody>
          <a:bodyPr/>
          <a:lstStyle/>
          <a:p>
            <a:r>
              <a:rPr lang="tr-TR" dirty="0" smtClean="0"/>
              <a:t>KIB –TEK</a:t>
            </a:r>
            <a:br>
              <a:rPr lang="tr-TR" dirty="0" smtClean="0"/>
            </a:br>
            <a:r>
              <a:rPr lang="tr-TR" dirty="0" smtClean="0"/>
              <a:t>Orta gerilim Uygulamaları</a:t>
            </a:r>
            <a:endParaRPr lang="tr-TR" dirty="0"/>
          </a:p>
        </p:txBody>
      </p:sp>
      <p:sp>
        <p:nvSpPr>
          <p:cNvPr id="3" name="Subtitle 2"/>
          <p:cNvSpPr>
            <a:spLocks noGrp="1"/>
          </p:cNvSpPr>
          <p:nvPr>
            <p:ph type="subTitle" idx="1"/>
          </p:nvPr>
        </p:nvSpPr>
        <p:spPr/>
        <p:txBody>
          <a:bodyPr/>
          <a:lstStyle/>
          <a:p>
            <a:r>
              <a:rPr lang="tr-TR" dirty="0" smtClean="0">
                <a:solidFill>
                  <a:schemeClr val="tx1"/>
                </a:solidFill>
              </a:rPr>
              <a:t>Sunum: Dündar Gürpınar </a:t>
            </a:r>
          </a:p>
          <a:p>
            <a:r>
              <a:rPr lang="tr-TR" dirty="0">
                <a:solidFill>
                  <a:schemeClr val="tx1"/>
                </a:solidFill>
              </a:rPr>
              <a:t> </a:t>
            </a:r>
            <a:r>
              <a:rPr lang="tr-TR" dirty="0" smtClean="0">
                <a:solidFill>
                  <a:schemeClr val="tx1"/>
                </a:solidFill>
              </a:rPr>
              <a:t>             Kib-Tek</a:t>
            </a:r>
          </a:p>
          <a:p>
            <a:r>
              <a:rPr lang="tr-TR" dirty="0">
                <a:solidFill>
                  <a:schemeClr val="tx1"/>
                </a:solidFill>
              </a:rPr>
              <a:t> </a:t>
            </a:r>
            <a:r>
              <a:rPr lang="tr-TR" dirty="0" smtClean="0">
                <a:solidFill>
                  <a:schemeClr val="tx1"/>
                </a:solidFill>
              </a:rPr>
              <a:t>             Tesis Şube</a:t>
            </a:r>
          </a:p>
          <a:p>
            <a:r>
              <a:rPr lang="tr-TR" dirty="0">
                <a:solidFill>
                  <a:schemeClr val="tx1"/>
                </a:solidFill>
              </a:rPr>
              <a:t> </a:t>
            </a:r>
            <a:r>
              <a:rPr lang="tr-TR" dirty="0" smtClean="0">
                <a:solidFill>
                  <a:schemeClr val="tx1"/>
                </a:solidFill>
              </a:rPr>
              <a:t>             Elektrik Mühendisi</a:t>
            </a:r>
            <a:endParaRPr lang="tr-TR" dirty="0">
              <a:solidFill>
                <a:schemeClr val="tx1"/>
              </a:solidFill>
            </a:endParaRPr>
          </a:p>
        </p:txBody>
      </p:sp>
    </p:spTree>
    <p:extLst>
      <p:ext uri="{BB962C8B-B14F-4D97-AF65-F5344CB8AC3E}">
        <p14:creationId xmlns:p14="http://schemas.microsoft.com/office/powerpoint/2010/main" val="328723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50" y="321972"/>
            <a:ext cx="11734303" cy="738664"/>
          </a:xfrm>
          <a:prstGeom prst="rect">
            <a:avLst/>
          </a:prstGeom>
          <a:noFill/>
        </p:spPr>
        <p:txBody>
          <a:bodyPr wrap="none" rtlCol="0">
            <a:spAutoFit/>
          </a:bodyPr>
          <a:lstStyle/>
          <a:p>
            <a:r>
              <a:rPr lang="tr-TR" sz="2400" b="1" dirty="0"/>
              <a:t>3-Trafo odası tasarımları,trafo nedir, kesici nedir, AG panoları (indoor, outdoor)</a:t>
            </a:r>
          </a:p>
          <a:p>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37" y="938287"/>
            <a:ext cx="3597500" cy="2698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257" y="3952357"/>
            <a:ext cx="3590855" cy="2693141"/>
          </a:xfrm>
          <a:prstGeom prst="rect">
            <a:avLst/>
          </a:prstGeom>
        </p:spPr>
      </p:pic>
      <p:sp>
        <p:nvSpPr>
          <p:cNvPr id="6" name="TextBox 5"/>
          <p:cNvSpPr txBox="1"/>
          <p:nvPr/>
        </p:nvSpPr>
        <p:spPr>
          <a:xfrm>
            <a:off x="5821251" y="4533778"/>
            <a:ext cx="4855335" cy="646331"/>
          </a:xfrm>
          <a:prstGeom prst="rect">
            <a:avLst/>
          </a:prstGeom>
          <a:noFill/>
        </p:spPr>
        <p:txBody>
          <a:bodyPr wrap="square" rtlCol="0">
            <a:spAutoFit/>
          </a:bodyPr>
          <a:lstStyle/>
          <a:p>
            <a:r>
              <a:rPr lang="tr-TR" dirty="0" smtClean="0"/>
              <a:t>Trafo odası tasarımları </a:t>
            </a:r>
          </a:p>
          <a:p>
            <a:r>
              <a:rPr lang="tr-TR" dirty="0" smtClean="0"/>
              <a:t>Kıb-Tek Planlam şube tarafından yapılır</a:t>
            </a:r>
            <a:endParaRPr lang="tr-TR"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829" y="938287"/>
            <a:ext cx="4715815" cy="3536861"/>
          </a:xfrm>
          <a:prstGeom prst="rect">
            <a:avLst/>
          </a:prstGeom>
        </p:spPr>
      </p:pic>
    </p:spTree>
    <p:extLst>
      <p:ext uri="{BB962C8B-B14F-4D97-AF65-F5344CB8AC3E}">
        <p14:creationId xmlns:p14="http://schemas.microsoft.com/office/powerpoint/2010/main" val="307942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10" y="294203"/>
            <a:ext cx="3741312" cy="210448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550" b="951"/>
          <a:stretch/>
        </p:blipFill>
        <p:spPr>
          <a:xfrm>
            <a:off x="7096259" y="294203"/>
            <a:ext cx="4549595" cy="26845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206" y="294203"/>
            <a:ext cx="2638081" cy="4689921"/>
          </a:xfrm>
          <a:prstGeom prst="rect">
            <a:avLst/>
          </a:prstGeom>
        </p:spPr>
      </p:pic>
      <p:sp>
        <p:nvSpPr>
          <p:cNvPr id="5" name="TextBox 4"/>
          <p:cNvSpPr txBox="1"/>
          <p:nvPr/>
        </p:nvSpPr>
        <p:spPr>
          <a:xfrm>
            <a:off x="540913" y="2691685"/>
            <a:ext cx="1768433" cy="369332"/>
          </a:xfrm>
          <a:prstGeom prst="rect">
            <a:avLst/>
          </a:prstGeom>
          <a:noFill/>
        </p:spPr>
        <p:txBody>
          <a:bodyPr wrap="none" rtlCol="0">
            <a:spAutoFit/>
          </a:bodyPr>
          <a:lstStyle/>
          <a:p>
            <a:r>
              <a:rPr lang="tr-TR" dirty="0" smtClean="0"/>
              <a:t>Ring Main Unit</a:t>
            </a:r>
            <a:endParaRPr lang="tr-TR" dirty="0"/>
          </a:p>
        </p:txBody>
      </p:sp>
      <p:sp>
        <p:nvSpPr>
          <p:cNvPr id="6" name="TextBox 5"/>
          <p:cNvSpPr txBox="1"/>
          <p:nvPr/>
        </p:nvSpPr>
        <p:spPr>
          <a:xfrm>
            <a:off x="4430332" y="5331854"/>
            <a:ext cx="2993127" cy="369332"/>
          </a:xfrm>
          <a:prstGeom prst="rect">
            <a:avLst/>
          </a:prstGeom>
          <a:noFill/>
        </p:spPr>
        <p:txBody>
          <a:bodyPr wrap="none" rtlCol="0">
            <a:spAutoFit/>
          </a:bodyPr>
          <a:lstStyle/>
          <a:p>
            <a:r>
              <a:rPr lang="tr-TR" dirty="0" smtClean="0"/>
              <a:t>RTU Remote Terminal Unit</a:t>
            </a:r>
            <a:endParaRPr lang="tr-TR" dirty="0"/>
          </a:p>
        </p:txBody>
      </p:sp>
      <p:sp>
        <p:nvSpPr>
          <p:cNvPr id="7" name="TextBox 6"/>
          <p:cNvSpPr txBox="1"/>
          <p:nvPr/>
        </p:nvSpPr>
        <p:spPr>
          <a:xfrm>
            <a:off x="8049296" y="3503054"/>
            <a:ext cx="1447832" cy="369332"/>
          </a:xfrm>
          <a:prstGeom prst="rect">
            <a:avLst/>
          </a:prstGeom>
          <a:noFill/>
        </p:spPr>
        <p:txBody>
          <a:bodyPr wrap="none" rtlCol="0">
            <a:spAutoFit/>
          </a:bodyPr>
          <a:lstStyle/>
          <a:p>
            <a:r>
              <a:rPr lang="tr-TR" dirty="0" smtClean="0"/>
              <a:t>Trafo Odası</a:t>
            </a:r>
            <a:endParaRPr lang="tr-TR" dirty="0"/>
          </a:p>
        </p:txBody>
      </p:sp>
    </p:spTree>
    <p:extLst>
      <p:ext uri="{BB962C8B-B14F-4D97-AF65-F5344CB8AC3E}">
        <p14:creationId xmlns:p14="http://schemas.microsoft.com/office/powerpoint/2010/main" val="287063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56" y="118174"/>
            <a:ext cx="2594220" cy="46119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817" y="118174"/>
            <a:ext cx="5686767" cy="31996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535" y="3508253"/>
            <a:ext cx="5507163" cy="3098609"/>
          </a:xfrm>
          <a:prstGeom prst="rect">
            <a:avLst/>
          </a:prstGeom>
        </p:spPr>
      </p:pic>
      <p:sp>
        <p:nvSpPr>
          <p:cNvPr id="7" name="TextBox 6"/>
          <p:cNvSpPr txBox="1"/>
          <p:nvPr/>
        </p:nvSpPr>
        <p:spPr>
          <a:xfrm>
            <a:off x="754287" y="4872891"/>
            <a:ext cx="1511952" cy="369332"/>
          </a:xfrm>
          <a:prstGeom prst="rect">
            <a:avLst/>
          </a:prstGeom>
          <a:noFill/>
        </p:spPr>
        <p:txBody>
          <a:bodyPr wrap="none" rtlCol="0">
            <a:spAutoFit/>
          </a:bodyPr>
          <a:lstStyle/>
          <a:p>
            <a:r>
              <a:rPr lang="tr-TR" dirty="0" smtClean="0"/>
              <a:t>Role li Kesici</a:t>
            </a:r>
            <a:endParaRPr lang="tr-TR" dirty="0"/>
          </a:p>
        </p:txBody>
      </p:sp>
      <p:sp>
        <p:nvSpPr>
          <p:cNvPr id="8" name="TextBox 7"/>
          <p:cNvSpPr txBox="1"/>
          <p:nvPr/>
        </p:nvSpPr>
        <p:spPr>
          <a:xfrm>
            <a:off x="3881535" y="334850"/>
            <a:ext cx="2488182" cy="369332"/>
          </a:xfrm>
          <a:prstGeom prst="rect">
            <a:avLst/>
          </a:prstGeom>
          <a:noFill/>
        </p:spPr>
        <p:txBody>
          <a:bodyPr wrap="none" rtlCol="0">
            <a:spAutoFit/>
          </a:bodyPr>
          <a:lstStyle/>
          <a:p>
            <a:r>
              <a:rPr lang="tr-TR" dirty="0" smtClean="0"/>
              <a:t>Kesici Gurubu ve MU</a:t>
            </a:r>
            <a:endParaRPr lang="tr-TR" dirty="0"/>
          </a:p>
        </p:txBody>
      </p:sp>
      <p:sp>
        <p:nvSpPr>
          <p:cNvPr id="9" name="TextBox 8"/>
          <p:cNvSpPr txBox="1"/>
          <p:nvPr/>
        </p:nvSpPr>
        <p:spPr>
          <a:xfrm>
            <a:off x="7006106" y="6014514"/>
            <a:ext cx="2521844" cy="369332"/>
          </a:xfrm>
          <a:prstGeom prst="rect">
            <a:avLst/>
          </a:prstGeom>
          <a:noFill/>
        </p:spPr>
        <p:txBody>
          <a:bodyPr wrap="none" rtlCol="0">
            <a:spAutoFit/>
          </a:bodyPr>
          <a:lstStyle/>
          <a:p>
            <a:r>
              <a:rPr lang="tr-TR" dirty="0" smtClean="0"/>
              <a:t>Kesici Gurubu Ve MU</a:t>
            </a:r>
            <a:endParaRPr lang="tr-TR" dirty="0"/>
          </a:p>
        </p:txBody>
      </p:sp>
    </p:spTree>
    <p:extLst>
      <p:ext uri="{BB962C8B-B14F-4D97-AF65-F5344CB8AC3E}">
        <p14:creationId xmlns:p14="http://schemas.microsoft.com/office/powerpoint/2010/main" val="343252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521" y="463640"/>
            <a:ext cx="6709893" cy="369332"/>
          </a:xfrm>
          <a:prstGeom prst="rect">
            <a:avLst/>
          </a:prstGeom>
          <a:noFill/>
        </p:spPr>
        <p:txBody>
          <a:bodyPr wrap="square" rtlCol="0">
            <a:spAutoFit/>
          </a:bodyPr>
          <a:lstStyle/>
          <a:p>
            <a:r>
              <a:rPr lang="tr-TR" dirty="0" smtClean="0"/>
              <a:t>İndor ( İç mekan)    /  Outdor (Dış mekan)  </a:t>
            </a:r>
            <a:endParaRPr lang="tr-TR" dirty="0"/>
          </a:p>
        </p:txBody>
      </p:sp>
      <p:sp>
        <p:nvSpPr>
          <p:cNvPr id="3" name="TextBox 2"/>
          <p:cNvSpPr txBox="1"/>
          <p:nvPr/>
        </p:nvSpPr>
        <p:spPr>
          <a:xfrm>
            <a:off x="901521" y="1326524"/>
            <a:ext cx="10809369" cy="1200329"/>
          </a:xfrm>
          <a:prstGeom prst="rect">
            <a:avLst/>
          </a:prstGeom>
          <a:noFill/>
        </p:spPr>
        <p:txBody>
          <a:bodyPr wrap="none" rtlCol="0">
            <a:spAutoFit/>
          </a:bodyPr>
          <a:lstStyle/>
          <a:p>
            <a:r>
              <a:rPr lang="tr-TR" dirty="0" smtClean="0"/>
              <a:t>Orta gerilim ve yüksek gerilimde kullanılacak malzeme tasarımcının yaptığı tasarım esnasında</a:t>
            </a:r>
          </a:p>
          <a:p>
            <a:r>
              <a:rPr lang="tr-TR" dirty="0" smtClean="0"/>
              <a:t>İşin mali boyutu düşünülerk karara bağlanır. Outdoor malzeme dış etkenlerden etkilenmeyecek </a:t>
            </a:r>
          </a:p>
          <a:p>
            <a:r>
              <a:rPr lang="tr-TR" dirty="0" smtClean="0"/>
              <a:t>Şekilde tasarlandığı için fiyatı yüksektir.</a:t>
            </a:r>
          </a:p>
          <a:p>
            <a:r>
              <a:rPr lang="tr-TR" dirty="0" smtClean="0"/>
              <a:t> </a:t>
            </a:r>
            <a:endParaRPr lang="tr-TR" dirty="0"/>
          </a:p>
        </p:txBody>
      </p:sp>
      <p:sp>
        <p:nvSpPr>
          <p:cNvPr id="4" name="TextBox 3"/>
          <p:cNvSpPr txBox="1"/>
          <p:nvPr/>
        </p:nvSpPr>
        <p:spPr>
          <a:xfrm>
            <a:off x="901521" y="3400023"/>
            <a:ext cx="4302781" cy="369332"/>
          </a:xfrm>
          <a:prstGeom prst="rect">
            <a:avLst/>
          </a:prstGeom>
          <a:noFill/>
        </p:spPr>
        <p:txBody>
          <a:bodyPr wrap="none" rtlCol="0">
            <a:spAutoFit/>
          </a:bodyPr>
          <a:lstStyle/>
          <a:p>
            <a:r>
              <a:rPr lang="tr-TR" dirty="0" smtClean="0"/>
              <a:t>Outdor malzemenin standart’ı 60529 </a:t>
            </a:r>
            <a:endParaRPr lang="tr-TR" dirty="0"/>
          </a:p>
        </p:txBody>
      </p:sp>
      <p:sp>
        <p:nvSpPr>
          <p:cNvPr id="5" name="TextBox 4"/>
          <p:cNvSpPr txBox="1"/>
          <p:nvPr/>
        </p:nvSpPr>
        <p:spPr>
          <a:xfrm>
            <a:off x="1210614" y="4056845"/>
            <a:ext cx="694421" cy="923330"/>
          </a:xfrm>
          <a:prstGeom prst="rect">
            <a:avLst/>
          </a:prstGeom>
          <a:noFill/>
        </p:spPr>
        <p:txBody>
          <a:bodyPr wrap="none" rtlCol="0">
            <a:spAutoFit/>
          </a:bodyPr>
          <a:lstStyle/>
          <a:p>
            <a:r>
              <a:rPr lang="tr-TR" dirty="0" smtClean="0"/>
              <a:t>IP 68</a:t>
            </a:r>
          </a:p>
          <a:p>
            <a:r>
              <a:rPr lang="tr-TR" dirty="0" smtClean="0"/>
              <a:t>IP 69</a:t>
            </a:r>
          </a:p>
          <a:p>
            <a:r>
              <a:rPr lang="tr-TR" dirty="0" smtClean="0"/>
              <a:t>IP 22</a:t>
            </a:r>
            <a:endParaRPr lang="tr-TR" dirty="0"/>
          </a:p>
        </p:txBody>
      </p:sp>
    </p:spTree>
    <p:extLst>
      <p:ext uri="{BB962C8B-B14F-4D97-AF65-F5344CB8AC3E}">
        <p14:creationId xmlns:p14="http://schemas.microsoft.com/office/powerpoint/2010/main" val="90850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Alçak gerilim panoları</a:t>
            </a:r>
            <a:endParaRPr lang="tr-TR"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8972" y="460285"/>
            <a:ext cx="5888598" cy="331322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28090" y="350949"/>
            <a:ext cx="2827361" cy="5025075"/>
          </a:xfrm>
        </p:spPr>
      </p:pic>
      <p:sp>
        <p:nvSpPr>
          <p:cNvPr id="3" name="TextBox 2"/>
          <p:cNvSpPr txBox="1"/>
          <p:nvPr/>
        </p:nvSpPr>
        <p:spPr>
          <a:xfrm>
            <a:off x="553792" y="4146997"/>
            <a:ext cx="8113690" cy="369332"/>
          </a:xfrm>
          <a:prstGeom prst="rect">
            <a:avLst/>
          </a:prstGeom>
          <a:noFill/>
        </p:spPr>
        <p:txBody>
          <a:bodyPr wrap="square" rtlCol="0">
            <a:spAutoFit/>
          </a:bodyPr>
          <a:lstStyle/>
          <a:p>
            <a:r>
              <a:rPr lang="tr-TR" dirty="0" smtClean="0"/>
              <a:t>Teknik Şartname Arge bölümünden temin edilebilir</a:t>
            </a:r>
            <a:endParaRPr lang="tr-TR" dirty="0"/>
          </a:p>
        </p:txBody>
      </p:sp>
    </p:spTree>
    <p:extLst>
      <p:ext uri="{BB962C8B-B14F-4D97-AF65-F5344CB8AC3E}">
        <p14:creationId xmlns:p14="http://schemas.microsoft.com/office/powerpoint/2010/main" val="96015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955" y="618186"/>
            <a:ext cx="5128327" cy="923330"/>
          </a:xfrm>
          <a:prstGeom prst="rect">
            <a:avLst/>
          </a:prstGeom>
          <a:noFill/>
        </p:spPr>
        <p:txBody>
          <a:bodyPr wrap="none" rtlCol="0">
            <a:spAutoFit/>
          </a:bodyPr>
          <a:lstStyle/>
          <a:p>
            <a:r>
              <a:rPr lang="tr-TR" dirty="0"/>
              <a:t>5-Kıb-Tek kurallar ve özel sektör uygulamaları</a:t>
            </a:r>
          </a:p>
          <a:p>
            <a:endParaRPr lang="tr-TR" dirty="0"/>
          </a:p>
          <a:p>
            <a:endParaRPr lang="tr-TR" dirty="0"/>
          </a:p>
        </p:txBody>
      </p:sp>
      <p:sp>
        <p:nvSpPr>
          <p:cNvPr id="3" name="TextBox 2"/>
          <p:cNvSpPr txBox="1"/>
          <p:nvPr/>
        </p:nvSpPr>
        <p:spPr>
          <a:xfrm>
            <a:off x="154546" y="1374091"/>
            <a:ext cx="11816055" cy="646331"/>
          </a:xfrm>
          <a:prstGeom prst="rect">
            <a:avLst/>
          </a:prstGeom>
          <a:noFill/>
        </p:spPr>
        <p:txBody>
          <a:bodyPr wrap="none" rtlCol="0">
            <a:spAutoFit/>
          </a:bodyPr>
          <a:lstStyle/>
          <a:p>
            <a:pPr marL="285750" indent="-285750">
              <a:buFont typeface="Arial" panose="020B0604020202020204" pitchFamily="34" charset="0"/>
              <a:buChar char="•"/>
            </a:pPr>
            <a:r>
              <a:rPr lang="tr-TR" dirty="0" smtClean="0"/>
              <a:t>Kıbtek kullanılan malzemeler ile ilgili kurallar ARGE bölümümmüzdeki teknik şatrnamelerde mevcuttur.</a:t>
            </a:r>
          </a:p>
          <a:p>
            <a:endParaRPr lang="tr-TR" dirty="0"/>
          </a:p>
        </p:txBody>
      </p:sp>
      <p:sp>
        <p:nvSpPr>
          <p:cNvPr id="4" name="TextBox 3"/>
          <p:cNvSpPr txBox="1"/>
          <p:nvPr/>
        </p:nvSpPr>
        <p:spPr>
          <a:xfrm>
            <a:off x="154546" y="2314454"/>
            <a:ext cx="8863324" cy="646331"/>
          </a:xfrm>
          <a:prstGeom prst="rect">
            <a:avLst/>
          </a:prstGeom>
          <a:noFill/>
        </p:spPr>
        <p:txBody>
          <a:bodyPr wrap="none" rtlCol="0">
            <a:spAutoFit/>
          </a:bodyPr>
          <a:lstStyle/>
          <a:p>
            <a:pPr marL="285750" indent="-285750">
              <a:buFont typeface="Arial" panose="020B0604020202020204" pitchFamily="34" charset="0"/>
              <a:buChar char="•"/>
            </a:pPr>
            <a:r>
              <a:rPr lang="tr-TR" dirty="0" smtClean="0"/>
              <a:t>Tüm  Projeler ile ilgili degerlendirme Tesis Şube ve Planlama Şube Amirliğince</a:t>
            </a:r>
          </a:p>
          <a:p>
            <a:r>
              <a:rPr lang="tr-TR" dirty="0" smtClean="0"/>
              <a:t>değerlendirilip karara bağlanır.</a:t>
            </a:r>
            <a:endParaRPr lang="tr-TR" dirty="0"/>
          </a:p>
        </p:txBody>
      </p:sp>
      <p:sp>
        <p:nvSpPr>
          <p:cNvPr id="6" name="TextBox 5"/>
          <p:cNvSpPr txBox="1"/>
          <p:nvPr/>
        </p:nvSpPr>
        <p:spPr>
          <a:xfrm>
            <a:off x="502276" y="3387144"/>
            <a:ext cx="8898590"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Onaylanan Projeler için Ticari Şube tarafından maliyet Hesaplamaları yapılır.</a:t>
            </a:r>
            <a:endParaRPr lang="tr-TR" dirty="0"/>
          </a:p>
        </p:txBody>
      </p:sp>
      <p:sp>
        <p:nvSpPr>
          <p:cNvPr id="7" name="TextBox 6"/>
          <p:cNvSpPr txBox="1"/>
          <p:nvPr/>
        </p:nvSpPr>
        <p:spPr>
          <a:xfrm>
            <a:off x="605307" y="4649273"/>
            <a:ext cx="10169772"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İş emri Çıkan Projeler tesis Şube tarafından kontrol test  ve devreye alma işlemleri yapılır.</a:t>
            </a:r>
            <a:endParaRPr lang="tr-TR" dirty="0"/>
          </a:p>
        </p:txBody>
      </p:sp>
    </p:spTree>
    <p:extLst>
      <p:ext uri="{BB962C8B-B14F-4D97-AF65-F5344CB8AC3E}">
        <p14:creationId xmlns:p14="http://schemas.microsoft.com/office/powerpoint/2010/main" val="194462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1" y="685800"/>
            <a:ext cx="11177231" cy="5122572"/>
          </a:xfrm>
        </p:spPr>
        <p:txBody>
          <a:bodyPr>
            <a:normAutofit/>
          </a:bodyPr>
          <a:lstStyle/>
          <a:p>
            <a:pPr marL="0" indent="0" fontAlgn="base">
              <a:buNone/>
            </a:pPr>
            <a:endParaRPr lang="tr-TR" sz="3200" b="1" dirty="0"/>
          </a:p>
          <a:p>
            <a:pPr fontAlgn="base"/>
            <a:r>
              <a:rPr lang="tr-TR" b="1" dirty="0">
                <a:solidFill>
                  <a:schemeClr val="tx1"/>
                </a:solidFill>
              </a:rPr>
              <a:t>Supervisory Control And Data Acquisition</a:t>
            </a:r>
            <a:r>
              <a:rPr lang="tr-TR" dirty="0">
                <a:solidFill>
                  <a:schemeClr val="tx1"/>
                </a:solidFill>
              </a:rPr>
              <a:t> kelimelerinin ilk harfleri ile oluşturulan </a:t>
            </a:r>
            <a:r>
              <a:rPr lang="tr-TR" b="1" dirty="0">
                <a:solidFill>
                  <a:schemeClr val="tx1"/>
                </a:solidFill>
                <a:hlinkClick r:id="rId2"/>
              </a:rPr>
              <a:t>SCADA</a:t>
            </a:r>
            <a:r>
              <a:rPr lang="tr-TR" dirty="0">
                <a:solidFill>
                  <a:schemeClr val="tx1"/>
                </a:solidFill>
              </a:rPr>
              <a:t>; </a:t>
            </a:r>
            <a:r>
              <a:rPr lang="tr-TR" b="1" dirty="0">
                <a:solidFill>
                  <a:schemeClr val="tx1"/>
                </a:solidFill>
              </a:rPr>
              <a:t>“Merkezi Denetleme Kontrol ve Veri Toplama”</a:t>
            </a:r>
            <a:r>
              <a:rPr lang="tr-TR" dirty="0">
                <a:solidFill>
                  <a:schemeClr val="tx1"/>
                </a:solidFill>
              </a:rPr>
              <a:t> sistemi olarak adlandırılmaktadır. </a:t>
            </a:r>
            <a:r>
              <a:rPr lang="tr-TR" b="1" dirty="0">
                <a:solidFill>
                  <a:schemeClr val="tx1"/>
                </a:solidFill>
              </a:rPr>
              <a:t>SCADA </a:t>
            </a:r>
            <a:r>
              <a:rPr lang="tr-TR" dirty="0">
                <a:solidFill>
                  <a:schemeClr val="tx1"/>
                </a:solidFill>
              </a:rPr>
              <a:t>sistemleri geniş alana yayılmış tesislerin tek bir merkezden bilgisayar, cep telefonu veya tablet gibi cihazlarla izlenebildiği bir sistemdir ve temel olarak bir yazılımdır. Tek bir cihazdan kullanılabileceği gibi ağ bağlantılarıyla birden fazla bilgisayar ve taşınabilir cihazla kontrol ve izleme yapılabilir</a:t>
            </a:r>
          </a:p>
          <a:p>
            <a:endParaRPr lang="tr-TR" dirty="0"/>
          </a:p>
        </p:txBody>
      </p:sp>
      <p:sp>
        <p:nvSpPr>
          <p:cNvPr id="6" name="TextBox 5"/>
          <p:cNvSpPr txBox="1"/>
          <p:nvPr/>
        </p:nvSpPr>
        <p:spPr>
          <a:xfrm>
            <a:off x="1275009" y="1043188"/>
            <a:ext cx="4430332" cy="1200329"/>
          </a:xfrm>
          <a:prstGeom prst="rect">
            <a:avLst/>
          </a:prstGeom>
          <a:noFill/>
        </p:spPr>
        <p:txBody>
          <a:bodyPr wrap="square" rtlCol="0">
            <a:spAutoFit/>
          </a:bodyPr>
          <a:lstStyle/>
          <a:p>
            <a:r>
              <a:rPr lang="tr-TR" sz="3600" b="1" dirty="0"/>
              <a:t>6-SCADA Nedir</a:t>
            </a:r>
          </a:p>
          <a:p>
            <a:endParaRPr lang="tr-TR" sz="3600" dirty="0"/>
          </a:p>
        </p:txBody>
      </p:sp>
    </p:spTree>
    <p:extLst>
      <p:ext uri="{BB962C8B-B14F-4D97-AF65-F5344CB8AC3E}">
        <p14:creationId xmlns:p14="http://schemas.microsoft.com/office/powerpoint/2010/main" val="362947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617" y="945383"/>
            <a:ext cx="6949311" cy="5555613"/>
          </a:xfrm>
          <a:prstGeom prst="rect">
            <a:avLst/>
          </a:prstGeom>
        </p:spPr>
      </p:pic>
      <p:sp>
        <p:nvSpPr>
          <p:cNvPr id="4" name="TextBox 3"/>
          <p:cNvSpPr txBox="1"/>
          <p:nvPr/>
        </p:nvSpPr>
        <p:spPr>
          <a:xfrm>
            <a:off x="2253803" y="360608"/>
            <a:ext cx="7293984" cy="584775"/>
          </a:xfrm>
          <a:prstGeom prst="rect">
            <a:avLst/>
          </a:prstGeom>
          <a:noFill/>
        </p:spPr>
        <p:txBody>
          <a:bodyPr wrap="none" rtlCol="0">
            <a:spAutoFit/>
          </a:bodyPr>
          <a:lstStyle/>
          <a:p>
            <a:r>
              <a:rPr lang="tr-TR" sz="3200" b="1" dirty="0" smtClean="0"/>
              <a:t>SCADA HABERLEŞME VE PROTOKOLÜ</a:t>
            </a:r>
            <a:endParaRPr lang="tr-TR" sz="3200" b="1" dirty="0"/>
          </a:p>
        </p:txBody>
      </p:sp>
    </p:spTree>
    <p:extLst>
      <p:ext uri="{BB962C8B-B14F-4D97-AF65-F5344CB8AC3E}">
        <p14:creationId xmlns:p14="http://schemas.microsoft.com/office/powerpoint/2010/main" val="252046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6525" y="309092"/>
            <a:ext cx="7465505" cy="646331"/>
          </a:xfrm>
          <a:prstGeom prst="rect">
            <a:avLst/>
          </a:prstGeom>
          <a:noFill/>
        </p:spPr>
        <p:txBody>
          <a:bodyPr wrap="none" rtlCol="0">
            <a:spAutoFit/>
          </a:bodyPr>
          <a:lstStyle/>
          <a:p>
            <a:r>
              <a:rPr lang="tr-TR" dirty="0"/>
              <a:t>7-Uygulamada kullanılan tablolar, sigorta değerleri, kablo çeşitleri</a:t>
            </a:r>
          </a:p>
          <a:p>
            <a:endParaRPr lang="tr-TR" dirty="0"/>
          </a:p>
        </p:txBody>
      </p:sp>
      <p:pic>
        <p:nvPicPr>
          <p:cNvPr id="5" name="Picture 4"/>
          <p:cNvPicPr>
            <a:picLocks noChangeAspect="1"/>
          </p:cNvPicPr>
          <p:nvPr/>
        </p:nvPicPr>
        <p:blipFill rotWithShape="1">
          <a:blip r:embed="rId2"/>
          <a:srcRect l="39474" t="17384" r="16576" b="28456"/>
          <a:stretch/>
        </p:blipFill>
        <p:spPr>
          <a:xfrm>
            <a:off x="828363" y="632256"/>
            <a:ext cx="8560336" cy="5930811"/>
          </a:xfrm>
          <a:prstGeom prst="rect">
            <a:avLst/>
          </a:prstGeom>
        </p:spPr>
      </p:pic>
    </p:spTree>
    <p:extLst>
      <p:ext uri="{BB962C8B-B14F-4D97-AF65-F5344CB8AC3E}">
        <p14:creationId xmlns:p14="http://schemas.microsoft.com/office/powerpoint/2010/main" val="102163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583" y="566670"/>
            <a:ext cx="7465505" cy="646331"/>
          </a:xfrm>
          <a:prstGeom prst="rect">
            <a:avLst/>
          </a:prstGeom>
          <a:noFill/>
        </p:spPr>
        <p:txBody>
          <a:bodyPr wrap="none" rtlCol="0">
            <a:spAutoFit/>
          </a:bodyPr>
          <a:lstStyle/>
          <a:p>
            <a:r>
              <a:rPr lang="tr-TR" dirty="0"/>
              <a:t>7-Uygulamada kullanılan tablolar, sigorta değerleri, kablo çeşitleri</a:t>
            </a:r>
          </a:p>
          <a:p>
            <a:endParaRPr lang="tr-TR" dirty="0"/>
          </a:p>
        </p:txBody>
      </p:sp>
      <p:pic>
        <p:nvPicPr>
          <p:cNvPr id="4" name="Picture 3"/>
          <p:cNvPicPr>
            <a:picLocks noChangeAspect="1"/>
          </p:cNvPicPr>
          <p:nvPr/>
        </p:nvPicPr>
        <p:blipFill rotWithShape="1">
          <a:blip r:embed="rId2"/>
          <a:srcRect l="38188" t="23208" r="22206" b="25572"/>
          <a:stretch/>
        </p:blipFill>
        <p:spPr>
          <a:xfrm>
            <a:off x="1223492" y="889835"/>
            <a:ext cx="7498534" cy="5452097"/>
          </a:xfrm>
          <a:prstGeom prst="rect">
            <a:avLst/>
          </a:prstGeom>
        </p:spPr>
      </p:pic>
    </p:spTree>
    <p:extLst>
      <p:ext uri="{BB962C8B-B14F-4D97-AF65-F5344CB8AC3E}">
        <p14:creationId xmlns:p14="http://schemas.microsoft.com/office/powerpoint/2010/main" val="385391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9707" y="940158"/>
            <a:ext cx="7701566" cy="4801314"/>
          </a:xfrm>
          <a:prstGeom prst="rect">
            <a:avLst/>
          </a:prstGeom>
          <a:noFill/>
        </p:spPr>
        <p:txBody>
          <a:bodyPr wrap="square" rtlCol="0">
            <a:spAutoFit/>
          </a:bodyPr>
          <a:lstStyle/>
          <a:p>
            <a:r>
              <a:rPr lang="tr-TR" dirty="0"/>
              <a:t>1-Orta Gerilim Nedir, KKTC'de OG ve çeşitleri (havai hat ve yeraltı</a:t>
            </a:r>
            <a:r>
              <a:rPr lang="tr-TR" dirty="0" smtClean="0"/>
              <a:t>)</a:t>
            </a:r>
          </a:p>
          <a:p>
            <a:endParaRPr lang="tr-TR" dirty="0"/>
          </a:p>
          <a:p>
            <a:r>
              <a:rPr lang="tr-TR" dirty="0"/>
              <a:t>2-Kullanılan malzemeler ve aletlerin tanımı, </a:t>
            </a:r>
            <a:r>
              <a:rPr lang="tr-TR" dirty="0" smtClean="0"/>
              <a:t>seçimi</a:t>
            </a:r>
          </a:p>
          <a:p>
            <a:endParaRPr lang="tr-TR" dirty="0"/>
          </a:p>
          <a:p>
            <a:r>
              <a:rPr lang="tr-TR" dirty="0"/>
              <a:t>3-Trafo odası </a:t>
            </a:r>
            <a:r>
              <a:rPr lang="tr-TR" dirty="0" smtClean="0"/>
              <a:t>tasarımları,trafo </a:t>
            </a:r>
            <a:r>
              <a:rPr lang="tr-TR" dirty="0"/>
              <a:t>nedir, kesici nedir, AG panoları (indoor, outdoor</a:t>
            </a:r>
            <a:r>
              <a:rPr lang="tr-TR" dirty="0" smtClean="0"/>
              <a:t>)</a:t>
            </a:r>
          </a:p>
          <a:p>
            <a:endParaRPr lang="tr-TR" dirty="0"/>
          </a:p>
          <a:p>
            <a:endParaRPr lang="tr-TR" dirty="0" smtClean="0"/>
          </a:p>
          <a:p>
            <a:r>
              <a:rPr lang="tr-TR" dirty="0"/>
              <a:t>4-Kablo başlığı ve ek yapımı (PRATİK DERS</a:t>
            </a:r>
            <a:r>
              <a:rPr lang="tr-TR" dirty="0" smtClean="0"/>
              <a:t>)</a:t>
            </a:r>
          </a:p>
          <a:p>
            <a:endParaRPr lang="tr-TR" dirty="0"/>
          </a:p>
          <a:p>
            <a:r>
              <a:rPr lang="tr-TR" dirty="0"/>
              <a:t>5-Kıb-Tek kurallar ve özel sektör </a:t>
            </a:r>
            <a:r>
              <a:rPr lang="tr-TR" dirty="0" smtClean="0"/>
              <a:t>uygulamaları</a:t>
            </a:r>
          </a:p>
          <a:p>
            <a:endParaRPr lang="tr-TR" dirty="0"/>
          </a:p>
          <a:p>
            <a:r>
              <a:rPr lang="tr-TR" dirty="0"/>
              <a:t>6-SCADA </a:t>
            </a:r>
            <a:r>
              <a:rPr lang="tr-TR" dirty="0" smtClean="0"/>
              <a:t>Nedir</a:t>
            </a:r>
          </a:p>
          <a:p>
            <a:endParaRPr lang="tr-TR" dirty="0"/>
          </a:p>
          <a:p>
            <a:r>
              <a:rPr lang="tr-TR" dirty="0"/>
              <a:t>7-Uygulamada kullanılan tablolar, sigorta değerleri, kablo çeşitleri</a:t>
            </a:r>
            <a:endParaRPr lang="tr-TR" dirty="0" smtClean="0"/>
          </a:p>
          <a:p>
            <a:endParaRPr lang="tr-TR" dirty="0"/>
          </a:p>
          <a:p>
            <a:endParaRPr lang="tr-TR" dirty="0"/>
          </a:p>
        </p:txBody>
      </p:sp>
    </p:spTree>
    <p:extLst>
      <p:ext uri="{BB962C8B-B14F-4D97-AF65-F5344CB8AC3E}">
        <p14:creationId xmlns:p14="http://schemas.microsoft.com/office/powerpoint/2010/main" val="285341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070" y="1120462"/>
            <a:ext cx="1861407"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Topraklama</a:t>
            </a:r>
            <a:endParaRPr lang="tr-TR" dirty="0"/>
          </a:p>
        </p:txBody>
      </p:sp>
      <p:sp>
        <p:nvSpPr>
          <p:cNvPr id="3" name="TextBox 2"/>
          <p:cNvSpPr txBox="1"/>
          <p:nvPr/>
        </p:nvSpPr>
        <p:spPr>
          <a:xfrm>
            <a:off x="1481070" y="1803042"/>
            <a:ext cx="8930650" cy="646331"/>
          </a:xfrm>
          <a:prstGeom prst="rect">
            <a:avLst/>
          </a:prstGeom>
          <a:noFill/>
        </p:spPr>
        <p:txBody>
          <a:bodyPr wrap="none" rtlCol="0">
            <a:spAutoFit/>
          </a:bodyPr>
          <a:lstStyle/>
          <a:p>
            <a:r>
              <a:rPr lang="tr-TR" dirty="0" smtClean="0"/>
              <a:t>Topraklama sağlıklı bir şekilde çalışan elektrik sisteminin en önemi parçasıdır ve </a:t>
            </a:r>
          </a:p>
          <a:p>
            <a:r>
              <a:rPr lang="tr-TR" dirty="0" smtClean="0"/>
              <a:t>Kaşak elektriğin taprağa verilmesini sağlayan bir mekanizmadır.</a:t>
            </a:r>
            <a:endParaRPr lang="tr-TR" dirty="0"/>
          </a:p>
        </p:txBody>
      </p:sp>
      <p:sp>
        <p:nvSpPr>
          <p:cNvPr id="4" name="TextBox 3"/>
          <p:cNvSpPr txBox="1"/>
          <p:nvPr/>
        </p:nvSpPr>
        <p:spPr>
          <a:xfrm>
            <a:off x="1661375" y="2975020"/>
            <a:ext cx="3203121" cy="923330"/>
          </a:xfrm>
          <a:prstGeom prst="rect">
            <a:avLst/>
          </a:prstGeom>
          <a:noFill/>
        </p:spPr>
        <p:txBody>
          <a:bodyPr wrap="none" rtlCol="0">
            <a:spAutoFit/>
          </a:bodyPr>
          <a:lstStyle/>
          <a:p>
            <a:r>
              <a:rPr lang="tr-TR" dirty="0" smtClean="0"/>
              <a:t>Nötür Topraklaması 1 Ohm</a:t>
            </a:r>
          </a:p>
          <a:p>
            <a:endParaRPr lang="tr-TR" dirty="0"/>
          </a:p>
          <a:p>
            <a:r>
              <a:rPr lang="tr-TR" dirty="0" smtClean="0"/>
              <a:t>Şasi Topraklaması     5 ohm </a:t>
            </a:r>
            <a:endParaRPr lang="tr-TR" dirty="0"/>
          </a:p>
        </p:txBody>
      </p:sp>
    </p:spTree>
    <p:extLst>
      <p:ext uri="{BB962C8B-B14F-4D97-AF65-F5344CB8AC3E}">
        <p14:creationId xmlns:p14="http://schemas.microsoft.com/office/powerpoint/2010/main" val="1049546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096" y="540913"/>
            <a:ext cx="1447832" cy="369332"/>
          </a:xfrm>
          <a:prstGeom prst="rect">
            <a:avLst/>
          </a:prstGeom>
          <a:noFill/>
        </p:spPr>
        <p:txBody>
          <a:bodyPr wrap="none" rtlCol="0">
            <a:spAutoFit/>
          </a:bodyPr>
          <a:lstStyle/>
          <a:p>
            <a:r>
              <a:rPr lang="tr-TR" dirty="0" smtClean="0"/>
              <a:t>References</a:t>
            </a:r>
            <a:endParaRPr lang="tr-TR" dirty="0"/>
          </a:p>
        </p:txBody>
      </p:sp>
      <p:sp>
        <p:nvSpPr>
          <p:cNvPr id="4" name="TextBox 3"/>
          <p:cNvSpPr txBox="1"/>
          <p:nvPr/>
        </p:nvSpPr>
        <p:spPr>
          <a:xfrm>
            <a:off x="450762" y="1695651"/>
            <a:ext cx="2661306"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Kıbtek Arge Bölümü</a:t>
            </a:r>
            <a:endParaRPr lang="tr-TR" dirty="0"/>
          </a:p>
        </p:txBody>
      </p:sp>
      <p:sp>
        <p:nvSpPr>
          <p:cNvPr id="5" name="TextBox 4"/>
          <p:cNvSpPr txBox="1"/>
          <p:nvPr/>
        </p:nvSpPr>
        <p:spPr>
          <a:xfrm>
            <a:off x="450762" y="2064983"/>
            <a:ext cx="2569934"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Kıbtek tesis Bölümü</a:t>
            </a:r>
            <a:endParaRPr lang="tr-TR" dirty="0"/>
          </a:p>
        </p:txBody>
      </p:sp>
      <p:sp>
        <p:nvSpPr>
          <p:cNvPr id="6" name="TextBox 5"/>
          <p:cNvSpPr txBox="1"/>
          <p:nvPr/>
        </p:nvSpPr>
        <p:spPr>
          <a:xfrm>
            <a:off x="450762" y="2434315"/>
            <a:ext cx="3236784"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Kıbtek Planlama Bölümü </a:t>
            </a:r>
            <a:endParaRPr lang="tr-TR" dirty="0"/>
          </a:p>
        </p:txBody>
      </p:sp>
      <p:sp>
        <p:nvSpPr>
          <p:cNvPr id="7" name="TextBox 6"/>
          <p:cNvSpPr txBox="1"/>
          <p:nvPr/>
        </p:nvSpPr>
        <p:spPr>
          <a:xfrm>
            <a:off x="450762" y="2911042"/>
            <a:ext cx="2358338"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www.kibtek.com</a:t>
            </a:r>
            <a:endParaRPr lang="tr-TR" dirty="0"/>
          </a:p>
        </p:txBody>
      </p:sp>
      <p:sp>
        <p:nvSpPr>
          <p:cNvPr id="8" name="TextBox 7"/>
          <p:cNvSpPr txBox="1"/>
          <p:nvPr/>
        </p:nvSpPr>
        <p:spPr>
          <a:xfrm>
            <a:off x="734096" y="3387769"/>
            <a:ext cx="7008650" cy="1477328"/>
          </a:xfrm>
          <a:prstGeom prst="rect">
            <a:avLst/>
          </a:prstGeom>
          <a:noFill/>
        </p:spPr>
        <p:txBody>
          <a:bodyPr wrap="none" rtlCol="0">
            <a:spAutoFit/>
          </a:bodyPr>
          <a:lstStyle/>
          <a:p>
            <a:r>
              <a:rPr lang="tr-TR" dirty="0">
                <a:hlinkClick r:id="rId2"/>
              </a:rPr>
              <a:t>https://www.elektrikport.com</a:t>
            </a:r>
            <a:r>
              <a:rPr lang="tr-TR" dirty="0" smtClean="0">
                <a:hlinkClick r:id="rId2"/>
              </a:rPr>
              <a:t>/</a:t>
            </a:r>
            <a:endParaRPr lang="tr-TR" dirty="0" smtClean="0"/>
          </a:p>
          <a:p>
            <a:r>
              <a:rPr lang="tr-TR" dirty="0">
                <a:hlinkClick r:id="rId3"/>
              </a:rPr>
              <a:t>https://</a:t>
            </a:r>
            <a:r>
              <a:rPr lang="tr-TR" dirty="0" smtClean="0">
                <a:hlinkClick r:id="rId3"/>
              </a:rPr>
              <a:t>en.wikipedia.org/wiki/Circuit_breaker</a:t>
            </a:r>
            <a:endParaRPr lang="tr-TR" dirty="0" smtClean="0"/>
          </a:p>
          <a:p>
            <a:r>
              <a:rPr lang="tr-TR" dirty="0">
                <a:hlinkClick r:id="rId4"/>
              </a:rPr>
              <a:t>https://maker.robotistan.com/transformator-nedir</a:t>
            </a:r>
            <a:r>
              <a:rPr lang="tr-TR" dirty="0" smtClean="0">
                <a:hlinkClick r:id="rId4"/>
              </a:rPr>
              <a:t>/</a:t>
            </a:r>
            <a:endParaRPr lang="tr-TR" dirty="0" smtClean="0"/>
          </a:p>
          <a:p>
            <a:r>
              <a:rPr lang="tr-TR" dirty="0">
                <a:hlinkClick r:id="rId5"/>
              </a:rPr>
              <a:t>https://www.topraklamaolcumu.net/topraklama-nasil-yapilir/</a:t>
            </a:r>
            <a:endParaRPr lang="tr-TR" dirty="0" smtClean="0"/>
          </a:p>
          <a:p>
            <a:endParaRPr lang="tr-TR" dirty="0"/>
          </a:p>
        </p:txBody>
      </p:sp>
    </p:spTree>
    <p:extLst>
      <p:ext uri="{BB962C8B-B14F-4D97-AF65-F5344CB8AC3E}">
        <p14:creationId xmlns:p14="http://schemas.microsoft.com/office/powerpoint/2010/main" val="153390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884" y="1725769"/>
            <a:ext cx="7701567" cy="923330"/>
          </a:xfrm>
          <a:prstGeom prst="rect">
            <a:avLst/>
          </a:prstGeom>
          <a:noFill/>
        </p:spPr>
        <p:txBody>
          <a:bodyPr wrap="square" rtlCol="0">
            <a:spAutoFit/>
          </a:bodyPr>
          <a:lstStyle/>
          <a:p>
            <a:r>
              <a:rPr lang="tr-TR" dirty="0" smtClean="0"/>
              <a:t>Orta gerilim elektrik güç dağıtım endüstrisine verilen isimdir ve </a:t>
            </a:r>
            <a:r>
              <a:rPr lang="tr-TR" dirty="0"/>
              <a:t> ANSI/IEEE 1585-2002 </a:t>
            </a:r>
            <a:r>
              <a:rPr lang="tr-TR" dirty="0" smtClean="0"/>
              <a:t>standartına göre </a:t>
            </a:r>
            <a:r>
              <a:rPr lang="tr-TR" dirty="0"/>
              <a:t> </a:t>
            </a:r>
            <a:r>
              <a:rPr lang="tr-TR" b="1" dirty="0" smtClean="0"/>
              <a:t>orta gerilim </a:t>
            </a:r>
            <a:r>
              <a:rPr lang="tr-TR" dirty="0" smtClean="0"/>
              <a:t>(</a:t>
            </a:r>
            <a:r>
              <a:rPr lang="tr-TR" dirty="0"/>
              <a:t>1 - 35 kV)</a:t>
            </a:r>
            <a:r>
              <a:rPr lang="tr-TR" dirty="0" smtClean="0"/>
              <a:t> aralığındaki tüm gerilim seviyelerine için geçerlidir.</a:t>
            </a:r>
            <a:endParaRPr lang="tr-TR" dirty="0"/>
          </a:p>
        </p:txBody>
      </p:sp>
      <p:sp>
        <p:nvSpPr>
          <p:cNvPr id="3" name="TextBox 2"/>
          <p:cNvSpPr txBox="1"/>
          <p:nvPr/>
        </p:nvSpPr>
        <p:spPr>
          <a:xfrm>
            <a:off x="721217" y="695459"/>
            <a:ext cx="9040969" cy="1200329"/>
          </a:xfrm>
          <a:prstGeom prst="rect">
            <a:avLst/>
          </a:prstGeom>
          <a:noFill/>
        </p:spPr>
        <p:txBody>
          <a:bodyPr wrap="square" rtlCol="0">
            <a:spAutoFit/>
          </a:bodyPr>
          <a:lstStyle/>
          <a:p>
            <a:r>
              <a:rPr lang="tr-TR" sz="2400" b="1" dirty="0"/>
              <a:t>1-Orta Gerilim Nedir, KKTC'de OG ve çeşitleri (havai hat ve yeraltı)</a:t>
            </a:r>
          </a:p>
          <a:p>
            <a:endParaRPr lang="tr-TR" sz="2400" dirty="0"/>
          </a:p>
        </p:txBody>
      </p:sp>
      <p:sp>
        <p:nvSpPr>
          <p:cNvPr id="4" name="TextBox 3"/>
          <p:cNvSpPr txBox="1"/>
          <p:nvPr/>
        </p:nvSpPr>
        <p:spPr>
          <a:xfrm>
            <a:off x="850006" y="3683358"/>
            <a:ext cx="8036417" cy="646331"/>
          </a:xfrm>
          <a:prstGeom prst="rect">
            <a:avLst/>
          </a:prstGeom>
          <a:noFill/>
        </p:spPr>
        <p:txBody>
          <a:bodyPr wrap="square" rtlCol="0">
            <a:spAutoFit/>
          </a:bodyPr>
          <a:lstStyle/>
          <a:p>
            <a:r>
              <a:rPr lang="tr-TR" dirty="0" smtClean="0"/>
              <a:t>Ülkemizde  en yüksek orta gerilim seviyesi  22 kV   ve en yaygın orta gerilim seviyesi 11kV   </a:t>
            </a:r>
            <a:endParaRPr lang="tr-TR" dirty="0"/>
          </a:p>
        </p:txBody>
      </p:sp>
    </p:spTree>
    <p:extLst>
      <p:ext uri="{BB962C8B-B14F-4D97-AF65-F5344CB8AC3E}">
        <p14:creationId xmlns:p14="http://schemas.microsoft.com/office/powerpoint/2010/main" val="208351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592" y="3144592"/>
            <a:ext cx="3713408" cy="3713408"/>
          </a:xfrm>
          <a:prstGeom prst="rect">
            <a:avLst/>
          </a:prstGeo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1365" y="72273"/>
            <a:ext cx="4391697" cy="3120416"/>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7" y="2228046"/>
            <a:ext cx="3799646" cy="4710944"/>
          </a:xfrm>
          <a:prstGeom prst="rect">
            <a:avLst/>
          </a:prstGeom>
        </p:spPr>
      </p:pic>
      <p:pic>
        <p:nvPicPr>
          <p:cNvPr id="7" name="Content Placeholder 6"/>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2307465" y="72273"/>
            <a:ext cx="3402548" cy="2745571"/>
          </a:xfrm>
        </p:spPr>
      </p:pic>
      <p:sp>
        <p:nvSpPr>
          <p:cNvPr id="2" name="Title 1"/>
          <p:cNvSpPr>
            <a:spLocks noGrp="1"/>
          </p:cNvSpPr>
          <p:nvPr>
            <p:ph type="title"/>
          </p:nvPr>
        </p:nvSpPr>
        <p:spPr>
          <a:xfrm>
            <a:off x="2307465" y="4005356"/>
            <a:ext cx="8534400" cy="1507067"/>
          </a:xfrm>
        </p:spPr>
        <p:txBody>
          <a:bodyPr/>
          <a:lstStyle/>
          <a:p>
            <a:r>
              <a:rPr lang="tr-TR" dirty="0" smtClean="0">
                <a:solidFill>
                  <a:schemeClr val="bg1"/>
                </a:solidFill>
              </a:rPr>
              <a:t>ORta gerilim tasarım ve uygulamaları   (Havayi hat)</a:t>
            </a:r>
            <a:endParaRPr lang="tr-TR" dirty="0">
              <a:solidFill>
                <a:schemeClr val="bg1"/>
              </a:solidFill>
            </a:endParaRPr>
          </a:p>
        </p:txBody>
      </p:sp>
    </p:spTree>
    <p:extLst>
      <p:ext uri="{BB962C8B-B14F-4D97-AF65-F5344CB8AC3E}">
        <p14:creationId xmlns:p14="http://schemas.microsoft.com/office/powerpoint/2010/main" val="52362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22226" y="90908"/>
            <a:ext cx="6044347" cy="339994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143" y="3670081"/>
            <a:ext cx="5198048" cy="2923902"/>
          </a:xfrm>
          <a:prstGeom prst="rect">
            <a:avLst/>
          </a:prstGeo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97037" y="592506"/>
            <a:ext cx="4632817" cy="3520941"/>
          </a:xfrm>
        </p:spPr>
      </p:pic>
      <p:sp>
        <p:nvSpPr>
          <p:cNvPr id="2" name="Title 1"/>
          <p:cNvSpPr>
            <a:spLocks noGrp="1"/>
          </p:cNvSpPr>
          <p:nvPr>
            <p:ph type="title"/>
          </p:nvPr>
        </p:nvSpPr>
        <p:spPr>
          <a:xfrm>
            <a:off x="2688790" y="2186024"/>
            <a:ext cx="8534401" cy="2106651"/>
          </a:xfrm>
        </p:spPr>
        <p:txBody>
          <a:bodyPr/>
          <a:lstStyle/>
          <a:p>
            <a:r>
              <a:rPr lang="tr-TR" dirty="0" smtClean="0">
                <a:solidFill>
                  <a:schemeClr val="bg1"/>
                </a:solidFill>
              </a:rPr>
              <a:t>Orta Gerilim Yeraltı kablosu trafo odası </a:t>
            </a:r>
            <a:endParaRPr lang="tr-TR" dirty="0">
              <a:solidFill>
                <a:schemeClr val="bg1"/>
              </a:solidFill>
            </a:endParaRPr>
          </a:p>
        </p:txBody>
      </p:sp>
      <p:sp>
        <p:nvSpPr>
          <p:cNvPr id="5" name="TextBox 4"/>
          <p:cNvSpPr txBox="1"/>
          <p:nvPr/>
        </p:nvSpPr>
        <p:spPr>
          <a:xfrm>
            <a:off x="676736" y="4292675"/>
            <a:ext cx="1694695" cy="646331"/>
          </a:xfrm>
          <a:prstGeom prst="rect">
            <a:avLst/>
          </a:prstGeom>
          <a:noFill/>
        </p:spPr>
        <p:txBody>
          <a:bodyPr wrap="none" rtlCol="0">
            <a:spAutoFit/>
          </a:bodyPr>
          <a:lstStyle/>
          <a:p>
            <a:r>
              <a:rPr lang="tr-TR" dirty="0" smtClean="0"/>
              <a:t>XLPE Kablo</a:t>
            </a:r>
          </a:p>
          <a:p>
            <a:r>
              <a:rPr lang="tr-TR" dirty="0" smtClean="0"/>
              <a:t>Yağlı Kablo    </a:t>
            </a:r>
            <a:endParaRPr lang="tr-TR" dirty="0"/>
          </a:p>
        </p:txBody>
      </p:sp>
    </p:spTree>
    <p:extLst>
      <p:ext uri="{BB962C8B-B14F-4D97-AF65-F5344CB8AC3E}">
        <p14:creationId xmlns:p14="http://schemas.microsoft.com/office/powerpoint/2010/main" val="259042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1977" y="2356834"/>
            <a:ext cx="10110186" cy="3970318"/>
          </a:xfrm>
          <a:prstGeom prst="rect">
            <a:avLst/>
          </a:prstGeom>
          <a:noFill/>
        </p:spPr>
        <p:txBody>
          <a:bodyPr wrap="square" rtlCol="0">
            <a:spAutoFit/>
          </a:bodyPr>
          <a:lstStyle/>
          <a:p>
            <a:pPr marL="285750" indent="-285750">
              <a:buFont typeface="Arial" panose="020B0604020202020204" pitchFamily="34" charset="0"/>
              <a:buChar char="•"/>
            </a:pPr>
            <a:r>
              <a:rPr lang="tr-TR" dirty="0" smtClean="0"/>
              <a:t>Orta Gerilimde kullanılan tüm malzemeler Kıbrıs Türk Elektrik kurumu tarafınca onaylanarak  ülkemizde kullanılır.</a:t>
            </a:r>
          </a:p>
          <a:p>
            <a:pPr marL="285750" indent="-285750">
              <a:buFont typeface="Arial" panose="020B0604020202020204" pitchFamily="34" charset="0"/>
              <a:buChar char="•"/>
            </a:pPr>
            <a:endParaRPr lang="tr-TR" dirty="0"/>
          </a:p>
          <a:p>
            <a:endParaRPr lang="tr-TR" dirty="0" smtClean="0"/>
          </a:p>
          <a:p>
            <a:pPr marL="285750" indent="-285750">
              <a:buFont typeface="Arial" panose="020B0604020202020204" pitchFamily="34" charset="0"/>
              <a:buChar char="•"/>
            </a:pPr>
            <a:r>
              <a:rPr lang="tr-TR" dirty="0" smtClean="0"/>
              <a:t>Orta gerilimde kulanılacak her malzeme için bir şartname kurumumuzun arge bölümünde mevcuttur şartname de gereken kurallar sağlandığı zaman malzemenin adaya girişi onaylanır.</a:t>
            </a:r>
          </a:p>
          <a:p>
            <a:endParaRPr lang="tr-TR" dirty="0" smtClean="0"/>
          </a:p>
          <a:p>
            <a:pPr marL="285750" indent="-285750">
              <a:buFont typeface="Arial" panose="020B0604020202020204" pitchFamily="34" charset="0"/>
              <a:buChar char="•"/>
            </a:pPr>
            <a:r>
              <a:rPr lang="tr-TR" dirty="0" smtClean="0"/>
              <a:t>Özel elektriksel test gerektiren ürünler için FAT Factory Aceptance test istenir. </a:t>
            </a:r>
          </a:p>
          <a:p>
            <a:endParaRPr lang="tr-TR" dirty="0"/>
          </a:p>
          <a:p>
            <a:endParaRPr lang="tr-TR" dirty="0" smtClean="0"/>
          </a:p>
          <a:p>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smtClean="0"/>
          </a:p>
        </p:txBody>
      </p:sp>
      <p:sp>
        <p:nvSpPr>
          <p:cNvPr id="4" name="TextBox 3"/>
          <p:cNvSpPr txBox="1"/>
          <p:nvPr/>
        </p:nvSpPr>
        <p:spPr>
          <a:xfrm>
            <a:off x="1416676" y="811369"/>
            <a:ext cx="7657866" cy="738664"/>
          </a:xfrm>
          <a:prstGeom prst="rect">
            <a:avLst/>
          </a:prstGeom>
          <a:noFill/>
        </p:spPr>
        <p:txBody>
          <a:bodyPr wrap="none" rtlCol="0">
            <a:spAutoFit/>
          </a:bodyPr>
          <a:lstStyle/>
          <a:p>
            <a:r>
              <a:rPr lang="tr-TR" sz="2400" b="1" dirty="0"/>
              <a:t>2-Kullanılan malzemeler ve aletlerin tanımı, seçimi</a:t>
            </a:r>
          </a:p>
          <a:p>
            <a:endParaRPr lang="tr-TR" dirty="0"/>
          </a:p>
        </p:txBody>
      </p:sp>
    </p:spTree>
    <p:extLst>
      <p:ext uri="{BB962C8B-B14F-4D97-AF65-F5344CB8AC3E}">
        <p14:creationId xmlns:p14="http://schemas.microsoft.com/office/powerpoint/2010/main" val="330867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921" y="1030310"/>
            <a:ext cx="4069724" cy="369332"/>
          </a:xfrm>
          <a:prstGeom prst="rect">
            <a:avLst/>
          </a:prstGeom>
          <a:noFill/>
        </p:spPr>
        <p:txBody>
          <a:bodyPr wrap="square" rtlCol="0">
            <a:spAutoFit/>
          </a:bodyPr>
          <a:lstStyle/>
          <a:p>
            <a:endParaRPr lang="tr-TR" dirty="0"/>
          </a:p>
        </p:txBody>
      </p:sp>
      <p:sp>
        <p:nvSpPr>
          <p:cNvPr id="4" name="TextBox 3"/>
          <p:cNvSpPr txBox="1"/>
          <p:nvPr/>
        </p:nvSpPr>
        <p:spPr>
          <a:xfrm>
            <a:off x="1159098" y="861033"/>
            <a:ext cx="9903853" cy="1077218"/>
          </a:xfrm>
          <a:prstGeom prst="rect">
            <a:avLst/>
          </a:prstGeom>
          <a:noFill/>
        </p:spPr>
        <p:txBody>
          <a:bodyPr wrap="square" rtlCol="0">
            <a:spAutoFit/>
          </a:bodyPr>
          <a:lstStyle/>
          <a:p>
            <a:r>
              <a:rPr lang="tr-TR" sz="3200" dirty="0" smtClean="0"/>
              <a:t>Kullanılan </a:t>
            </a:r>
            <a:r>
              <a:rPr lang="tr-TR" sz="3200" dirty="0"/>
              <a:t>malzemeler ve aletlerin tanımı, </a:t>
            </a:r>
            <a:r>
              <a:rPr lang="tr-TR" sz="3200" dirty="0" smtClean="0"/>
              <a:t>seçimi (tasarım)</a:t>
            </a:r>
            <a:endParaRPr lang="tr-TR" sz="3200" dirty="0"/>
          </a:p>
        </p:txBody>
      </p:sp>
      <p:sp>
        <p:nvSpPr>
          <p:cNvPr id="5" name="TextBox 4"/>
          <p:cNvSpPr txBox="1"/>
          <p:nvPr/>
        </p:nvSpPr>
        <p:spPr>
          <a:xfrm>
            <a:off x="824249" y="1938251"/>
            <a:ext cx="11191740" cy="4801314"/>
          </a:xfrm>
          <a:prstGeom prst="rect">
            <a:avLst/>
          </a:prstGeom>
          <a:noFill/>
        </p:spPr>
        <p:txBody>
          <a:bodyPr wrap="square" rtlCol="0">
            <a:spAutoFit/>
          </a:bodyPr>
          <a:lstStyle/>
          <a:p>
            <a:pPr marL="285750" indent="-285750">
              <a:buFont typeface="Arial" panose="020B0604020202020204" pitchFamily="34" charset="0"/>
              <a:buChar char="•"/>
            </a:pPr>
            <a:r>
              <a:rPr lang="tr-TR" dirty="0" smtClean="0"/>
              <a:t>Kablo  (</a:t>
            </a:r>
            <a:r>
              <a:rPr lang="tr-TR" dirty="0"/>
              <a:t>Kablo, elektrik akımı iletiminde kullanılan üzeri yalıtkan bir madde </a:t>
            </a:r>
            <a:r>
              <a:rPr lang="tr-TR" dirty="0" smtClean="0"/>
              <a:t>ile kaplı </a:t>
            </a:r>
            <a:r>
              <a:rPr lang="tr-TR" dirty="0"/>
              <a:t>metalik bir iletken </a:t>
            </a:r>
            <a:r>
              <a:rPr lang="tr-TR" dirty="0" smtClean="0"/>
              <a:t>tel (alüminyum veya bakır)) </a:t>
            </a:r>
          </a:p>
          <a:p>
            <a:endParaRPr lang="tr-TR" dirty="0" smtClean="0"/>
          </a:p>
          <a:p>
            <a:pPr marL="285750" indent="-285750">
              <a:buFont typeface="Arial" panose="020B0604020202020204" pitchFamily="34" charset="0"/>
              <a:buChar char="•"/>
            </a:pPr>
            <a:r>
              <a:rPr lang="tr-TR" dirty="0" smtClean="0"/>
              <a:t>Trafo (</a:t>
            </a:r>
            <a:r>
              <a:rPr lang="tr-TR" dirty="0"/>
              <a:t>Transformatör, iki veya daha fazla devre arasındaki elektrik enerjisi aktarımını elektromanyetik indüksiyonla sağlayan bir sistemdir. Trafolar DC (Doğru Akım) devrelerinde değil, AC (Alternatif Akım) devrelerinde kullanılırlar. Transformatörler frekans değeri değiştirilmeden, gerilim ve akım değerlerinde istenilen değişimi gerçekleştirirler. </a:t>
            </a:r>
            <a:r>
              <a:rPr lang="tr-TR" dirty="0" smtClean="0"/>
              <a:t>)</a:t>
            </a:r>
          </a:p>
          <a:p>
            <a:endParaRPr lang="tr-TR" dirty="0" smtClean="0"/>
          </a:p>
          <a:p>
            <a:pPr marL="285750" indent="-285750">
              <a:buFont typeface="Arial" panose="020B0604020202020204" pitchFamily="34" charset="0"/>
              <a:buChar char="•"/>
            </a:pPr>
            <a:r>
              <a:rPr lang="tr-TR" dirty="0" smtClean="0"/>
              <a:t>Başlık (</a:t>
            </a:r>
            <a:r>
              <a:rPr lang="tr-TR" b="1" dirty="0"/>
              <a:t>kablo</a:t>
            </a:r>
            <a:r>
              <a:rPr lang="tr-TR" dirty="0"/>
              <a:t> uçlarının nemden, tozdan etkilenmemesi ve elektrik alanının kontrol altına alınması ile kısa devre zorlanmalarına karşı direnç göstermesini sağlayan gereçlere </a:t>
            </a:r>
            <a:r>
              <a:rPr lang="tr-TR" b="1" dirty="0"/>
              <a:t>kablo başlıkları</a:t>
            </a:r>
            <a:r>
              <a:rPr lang="tr-TR" dirty="0"/>
              <a:t> denir</a:t>
            </a:r>
            <a:r>
              <a:rPr lang="tr-TR" dirty="0" smtClean="0"/>
              <a:t>)</a:t>
            </a:r>
          </a:p>
          <a:p>
            <a:endParaRPr lang="tr-TR" dirty="0" smtClean="0"/>
          </a:p>
          <a:p>
            <a:pPr marL="285750" indent="-285750">
              <a:buFont typeface="Arial" panose="020B0604020202020204" pitchFamily="34" charset="0"/>
              <a:buChar char="•"/>
            </a:pPr>
            <a:r>
              <a:rPr lang="tr-TR" dirty="0" smtClean="0"/>
              <a:t>Kesici (</a:t>
            </a:r>
            <a:r>
              <a:rPr lang="tr-TR" b="1" dirty="0"/>
              <a:t>Kesiciler</a:t>
            </a:r>
            <a:r>
              <a:rPr lang="tr-TR" dirty="0"/>
              <a:t>,orta ve yüksek gerilim şebekelerinde devreyi boşta, yükte ve özellikle kısa devre anında açıp kapayabilmemize olanak sağlayarak, insanları tehlikeden korumak ve de alçak ve yüksek gerilim cihazlarında meydana gelebilecek hasarı </a:t>
            </a:r>
            <a:r>
              <a:rPr lang="tr-TR" dirty="0" smtClean="0"/>
              <a:t>minimum </a:t>
            </a:r>
            <a:r>
              <a:rPr lang="tr-TR" dirty="0"/>
              <a:t>hale </a:t>
            </a:r>
            <a:r>
              <a:rPr lang="tr-TR" dirty="0" smtClean="0"/>
              <a:t>getirmek için tasarlanmış elemanlardır)</a:t>
            </a:r>
          </a:p>
          <a:p>
            <a:endParaRPr lang="tr-TR" dirty="0" smtClean="0"/>
          </a:p>
          <a:p>
            <a:endParaRPr lang="tr-TR" dirty="0" smtClean="0"/>
          </a:p>
        </p:txBody>
      </p:sp>
    </p:spTree>
    <p:extLst>
      <p:ext uri="{BB962C8B-B14F-4D97-AF65-F5344CB8AC3E}">
        <p14:creationId xmlns:p14="http://schemas.microsoft.com/office/powerpoint/2010/main" val="39848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577277"/>
            <a:ext cx="11325536" cy="6186309"/>
          </a:xfrm>
          <a:prstGeom prst="rect">
            <a:avLst/>
          </a:prstGeom>
          <a:noFill/>
        </p:spPr>
        <p:txBody>
          <a:bodyPr wrap="none" rtlCol="0">
            <a:spAutoFit/>
          </a:bodyPr>
          <a:lstStyle/>
          <a:p>
            <a:pPr marL="285750" indent="-285750">
              <a:buFont typeface="Arial" panose="020B0604020202020204" pitchFamily="34" charset="0"/>
              <a:buChar char="•"/>
            </a:pPr>
            <a:r>
              <a:rPr lang="tr-TR" dirty="0"/>
              <a:t>MU  Akım ve Gerilim </a:t>
            </a:r>
            <a:r>
              <a:rPr lang="tr-TR" dirty="0" smtClean="0"/>
              <a:t>trafosu</a:t>
            </a:r>
          </a:p>
          <a:p>
            <a:r>
              <a:rPr lang="tr-TR" dirty="0" smtClean="0"/>
              <a:t>    (</a:t>
            </a:r>
            <a:r>
              <a:rPr lang="tr-TR" dirty="0"/>
              <a:t>metering unit sekonder akım ve gerilimin sayaç ve role gibi </a:t>
            </a:r>
            <a:r>
              <a:rPr lang="tr-TR" dirty="0" smtClean="0"/>
              <a:t>ölçüm ve</a:t>
            </a:r>
          </a:p>
          <a:p>
            <a:r>
              <a:rPr lang="tr-TR" dirty="0" smtClean="0"/>
              <a:t>    </a:t>
            </a:r>
            <a:r>
              <a:rPr lang="tr-TR" dirty="0"/>
              <a:t>koruma yapan cihazlara sunulması için kullanılan metal hücrelere verilen </a:t>
            </a:r>
            <a:r>
              <a:rPr lang="tr-TR" dirty="0" smtClean="0"/>
              <a:t>isimdir)</a:t>
            </a:r>
          </a:p>
          <a:p>
            <a:endParaRPr lang="tr-TR" dirty="0"/>
          </a:p>
          <a:p>
            <a:pPr marL="285750" indent="-285750">
              <a:buFont typeface="Arial" panose="020B0604020202020204" pitchFamily="34" charset="0"/>
              <a:buChar char="•"/>
            </a:pPr>
            <a:r>
              <a:rPr lang="tr-TR" dirty="0" smtClean="0"/>
              <a:t>Ayırıcı</a:t>
            </a:r>
          </a:p>
          <a:p>
            <a:r>
              <a:rPr lang="tr-TR" dirty="0" smtClean="0"/>
              <a:t> </a:t>
            </a:r>
            <a:r>
              <a:rPr lang="tr-TR" dirty="0"/>
              <a:t>(Yüksek ve orta gerilim şebekelerinde yüksüz </a:t>
            </a:r>
            <a:endParaRPr lang="tr-TR" dirty="0" smtClean="0"/>
          </a:p>
          <a:p>
            <a:r>
              <a:rPr lang="tr-TR" dirty="0" smtClean="0"/>
              <a:t>durumda </a:t>
            </a:r>
            <a:r>
              <a:rPr lang="tr-TR" dirty="0"/>
              <a:t>iken açma kapama yapan şalt cihazlarına </a:t>
            </a:r>
            <a:r>
              <a:rPr lang="tr-TR" b="1" dirty="0"/>
              <a:t>ayırıcı</a:t>
            </a:r>
            <a:r>
              <a:rPr lang="tr-TR" dirty="0"/>
              <a:t> denir</a:t>
            </a:r>
            <a:r>
              <a:rPr lang="tr-TR" dirty="0" smtClean="0"/>
              <a:t>.)</a:t>
            </a:r>
          </a:p>
          <a:p>
            <a:endParaRPr lang="tr-TR" dirty="0"/>
          </a:p>
          <a:p>
            <a:pPr marL="285750" indent="-285750">
              <a:buFont typeface="Arial" panose="020B0604020202020204" pitchFamily="34" charset="0"/>
              <a:buChar char="•"/>
            </a:pPr>
            <a:r>
              <a:rPr lang="tr-TR" dirty="0"/>
              <a:t>İzolatör (</a:t>
            </a:r>
            <a:r>
              <a:rPr lang="tr-TR" dirty="0" smtClean="0"/>
              <a:t>ısı, elektrik, ısık, </a:t>
            </a:r>
            <a:r>
              <a:rPr lang="tr-TR" dirty="0"/>
              <a:t>ses in içerisinden </a:t>
            </a:r>
            <a:r>
              <a:rPr lang="tr-TR" dirty="0" smtClean="0"/>
              <a:t>geçmemesine olanak vermeyen </a:t>
            </a:r>
            <a:r>
              <a:rPr lang="tr-TR" dirty="0"/>
              <a:t>malzemeye verilen </a:t>
            </a:r>
            <a:r>
              <a:rPr lang="tr-TR" dirty="0" smtClean="0"/>
              <a:t>isim)</a:t>
            </a:r>
          </a:p>
          <a:p>
            <a:endParaRPr lang="tr-TR" dirty="0"/>
          </a:p>
          <a:p>
            <a:pPr marL="285750" indent="-285750">
              <a:buFont typeface="Arial" panose="020B0604020202020204" pitchFamily="34" charset="0"/>
              <a:buChar char="•"/>
            </a:pPr>
            <a:r>
              <a:rPr lang="tr-TR" dirty="0" smtClean="0"/>
              <a:t>RTU</a:t>
            </a:r>
          </a:p>
          <a:p>
            <a:r>
              <a:rPr lang="tr-TR" dirty="0" smtClean="0"/>
              <a:t> </a:t>
            </a:r>
            <a:r>
              <a:rPr lang="tr-TR" dirty="0"/>
              <a:t>remote termina unit özel bir mikroiçlemci tarafından kontrol </a:t>
            </a:r>
            <a:endParaRPr lang="tr-TR" dirty="0" smtClean="0"/>
          </a:p>
          <a:p>
            <a:r>
              <a:rPr lang="tr-TR" dirty="0" smtClean="0"/>
              <a:t>edilen ve </a:t>
            </a:r>
            <a:r>
              <a:rPr lang="tr-TR" dirty="0"/>
              <a:t>sahada kullanılan cihazlar </a:t>
            </a:r>
            <a:r>
              <a:rPr lang="tr-TR" dirty="0" smtClean="0"/>
              <a:t>ile </a:t>
            </a:r>
            <a:r>
              <a:rPr lang="en-US" dirty="0"/>
              <a:t>Distributed Control System (DCS) </a:t>
            </a:r>
            <a:r>
              <a:rPr lang="tr-TR" dirty="0" smtClean="0"/>
              <a:t>veya</a:t>
            </a:r>
          </a:p>
          <a:p>
            <a:r>
              <a:rPr lang="tr-TR" dirty="0"/>
              <a:t> </a:t>
            </a:r>
            <a:r>
              <a:rPr lang="tr-TR" dirty="0" smtClean="0"/>
              <a:t> </a:t>
            </a:r>
            <a:r>
              <a:rPr lang="en-US" dirty="0" smtClean="0"/>
              <a:t> </a:t>
            </a:r>
            <a:r>
              <a:rPr lang="en-US" dirty="0"/>
              <a:t>Supervisory Control and Data </a:t>
            </a:r>
            <a:r>
              <a:rPr lang="en-US" dirty="0" err="1"/>
              <a:t>Aqusition</a:t>
            </a:r>
            <a:r>
              <a:rPr lang="en-US" dirty="0"/>
              <a:t> (SCADA</a:t>
            </a:r>
            <a:r>
              <a:rPr lang="en-US" dirty="0" smtClean="0"/>
              <a:t>)</a:t>
            </a:r>
            <a:r>
              <a:rPr lang="tr-TR" dirty="0" smtClean="0"/>
              <a:t> arayüzüne verilen isimdir.</a:t>
            </a:r>
          </a:p>
          <a:p>
            <a:endParaRPr lang="tr-TR" dirty="0"/>
          </a:p>
          <a:p>
            <a:pPr marL="285750" indent="-285750">
              <a:buFont typeface="Arial" panose="020B0604020202020204" pitchFamily="34" charset="0"/>
              <a:buChar char="•"/>
            </a:pPr>
            <a:r>
              <a:rPr lang="tr-TR" dirty="0" smtClean="0"/>
              <a:t>Autorecloser (havayi hatlarda kullanılmak için tasarlanmış özel bir kesici olup.</a:t>
            </a:r>
          </a:p>
          <a:p>
            <a:r>
              <a:rPr lang="tr-TR" dirty="0" smtClean="0"/>
              <a:t>    akım gerilim sensörü ve koruma rolesi ile anlık arzaları algılayan sisteme verilen isimdir)</a:t>
            </a:r>
            <a:endParaRPr lang="tr-TR" dirty="0"/>
          </a:p>
          <a:p>
            <a:endParaRPr lang="tr-TR" dirty="0"/>
          </a:p>
          <a:p>
            <a:pPr marL="285750" indent="-285750">
              <a:buFont typeface="Arial" panose="020B0604020202020204" pitchFamily="34" charset="0"/>
              <a:buChar char="•"/>
            </a:pPr>
            <a:r>
              <a:rPr lang="tr-TR" dirty="0"/>
              <a:t>OG </a:t>
            </a:r>
            <a:r>
              <a:rPr lang="tr-TR" dirty="0" smtClean="0"/>
              <a:t>sigortalar </a:t>
            </a:r>
            <a:endParaRPr lang="tr-TR" dirty="0"/>
          </a:p>
          <a:p>
            <a:pPr marL="285750" indent="-285750">
              <a:buFont typeface="Arial" panose="020B0604020202020204" pitchFamily="34" charset="0"/>
              <a:buChar char="•"/>
            </a:pPr>
            <a:r>
              <a:rPr lang="tr-TR" dirty="0"/>
              <a:t>Koruma Roleleri (PLC</a:t>
            </a:r>
            <a:r>
              <a:rPr lang="tr-TR" dirty="0" smtClean="0"/>
              <a:t>) endüstriyel işlemleri input ve output ları ve programlana bilirliği sayasinde</a:t>
            </a:r>
            <a:endParaRPr lang="tr-TR" dirty="0"/>
          </a:p>
          <a:p>
            <a:r>
              <a:rPr lang="tr-TR" dirty="0"/>
              <a:t> </a:t>
            </a:r>
            <a:r>
              <a:rPr lang="tr-TR" dirty="0" smtClean="0"/>
              <a:t>    endüstriyel işlemleri yönetebilen bilgisayara verilen isimdir.</a:t>
            </a:r>
            <a:endParaRPr lang="tr-TR" dirty="0"/>
          </a:p>
          <a:p>
            <a:endParaRPr lang="tr-TR" dirty="0"/>
          </a:p>
        </p:txBody>
      </p:sp>
    </p:spTree>
    <p:extLst>
      <p:ext uri="{BB962C8B-B14F-4D97-AF65-F5344CB8AC3E}">
        <p14:creationId xmlns:p14="http://schemas.microsoft.com/office/powerpoint/2010/main" val="287479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068" y="566670"/>
            <a:ext cx="10045521" cy="1200329"/>
          </a:xfrm>
          <a:prstGeom prst="rect">
            <a:avLst/>
          </a:prstGeom>
          <a:noFill/>
        </p:spPr>
        <p:txBody>
          <a:bodyPr wrap="square" rtlCol="0">
            <a:spAutoFit/>
          </a:bodyPr>
          <a:lstStyle/>
          <a:p>
            <a:pPr marL="285750" indent="-285750">
              <a:buFont typeface="Arial" panose="020B0604020202020204" pitchFamily="34" charset="0"/>
              <a:buChar char="•"/>
            </a:pPr>
            <a:r>
              <a:rPr lang="tr-TR" b="1" dirty="0" smtClean="0"/>
              <a:t>Parafudr</a:t>
            </a:r>
            <a:endParaRPr lang="tr-TR" dirty="0"/>
          </a:p>
          <a:p>
            <a:r>
              <a:rPr lang="tr-TR" dirty="0" smtClean="0"/>
              <a:t> metal oksit maddeden yapılan ve ani </a:t>
            </a:r>
            <a:r>
              <a:rPr lang="tr-TR" dirty="0"/>
              <a:t>aşırı gerilim darbelerine karşı elektriksel sistemleri koruyan, normalde pasif olan, sisteme paralel bağlanan koruma elemanlarına </a:t>
            </a:r>
            <a:r>
              <a:rPr lang="tr-TR" b="1" dirty="0"/>
              <a:t>parafudr</a:t>
            </a:r>
            <a:r>
              <a:rPr lang="tr-TR" dirty="0"/>
              <a:t> denir.</a:t>
            </a:r>
          </a:p>
        </p:txBody>
      </p:sp>
    </p:spTree>
    <p:extLst>
      <p:ext uri="{BB962C8B-B14F-4D97-AF65-F5344CB8AC3E}">
        <p14:creationId xmlns:p14="http://schemas.microsoft.com/office/powerpoint/2010/main" val="34149581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696</TotalTime>
  <Words>558</Words>
  <Application>Microsoft Office PowerPoint</Application>
  <PresentationFormat>Widescreen</PresentationFormat>
  <Paragraphs>114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Slice</vt:lpstr>
      <vt:lpstr>KIB –TEK Orta gerilim Uygulamaları</vt:lpstr>
      <vt:lpstr>PowerPoint Presentation</vt:lpstr>
      <vt:lpstr>PowerPoint Presentation</vt:lpstr>
      <vt:lpstr>ORta gerilim tasarım ve uygulamaları   (Havayi hat)</vt:lpstr>
      <vt:lpstr>Orta Gerilim Yeraltı kablosu trafo odası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Alçak gerilim panoları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KIB –TEK Orta gerilim Uygulamaları</dc:title>
  <dc:creator>Dündar Gürpınar</dc:creator>
  <cp:lastModifiedBy>Dündar Gürpınar</cp:lastModifiedBy>
  <cp:revision>46</cp:revision>
  <dcterms:created xsi:type="dcterms:W3CDTF">2019-11-26T12:35:24Z</dcterms:created>
  <dcterms:modified xsi:type="dcterms:W3CDTF">2019-12-09T13:32:36Z</dcterms:modified>
</cp:coreProperties>
</file>