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1"/>
  </p:sldMasterIdLst>
  <p:notesMasterIdLst>
    <p:notesMasterId r:id="rId32"/>
  </p:notesMasterIdLst>
  <p:sldIdLst>
    <p:sldId id="256" r:id="rId2"/>
    <p:sldId id="260" r:id="rId3"/>
    <p:sldId id="261" r:id="rId4"/>
    <p:sldId id="262" r:id="rId5"/>
    <p:sldId id="263" r:id="rId6"/>
    <p:sldId id="264" r:id="rId7"/>
    <p:sldId id="265" r:id="rId8"/>
    <p:sldId id="292" r:id="rId9"/>
    <p:sldId id="267" r:id="rId10"/>
    <p:sldId id="268" r:id="rId11"/>
    <p:sldId id="269" r:id="rId12"/>
    <p:sldId id="270" r:id="rId13"/>
    <p:sldId id="271" r:id="rId14"/>
    <p:sldId id="272" r:id="rId15"/>
    <p:sldId id="273" r:id="rId16"/>
    <p:sldId id="274" r:id="rId17"/>
    <p:sldId id="276" r:id="rId18"/>
    <p:sldId id="278" r:id="rId19"/>
    <p:sldId id="279" r:id="rId20"/>
    <p:sldId id="280" r:id="rId21"/>
    <p:sldId id="281" r:id="rId22"/>
    <p:sldId id="282" r:id="rId23"/>
    <p:sldId id="290" r:id="rId24"/>
    <p:sldId id="283" r:id="rId25"/>
    <p:sldId id="284" r:id="rId26"/>
    <p:sldId id="285" r:id="rId27"/>
    <p:sldId id="286" r:id="rId28"/>
    <p:sldId id="287" r:id="rId29"/>
    <p:sldId id="288" r:id="rId30"/>
    <p:sldId id="289" r:id="rId3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79" autoAdjust="0"/>
    <p:restoredTop sz="94660"/>
  </p:normalViewPr>
  <p:slideViewPr>
    <p:cSldViewPr>
      <p:cViewPr>
        <p:scale>
          <a:sx n="94" d="100"/>
          <a:sy n="94" d="100"/>
        </p:scale>
        <p:origin x="-1242" y="1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D918FE-A7BB-4040-880A-6D880E2405F5}" type="datetimeFigureOut">
              <a:rPr lang="tr-TR" smtClean="0"/>
              <a:t>17.07.2019</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2E7EBC-4F33-4EF2-AD61-BD57D3CC236E}" type="slidenum">
              <a:rPr lang="tr-TR" smtClean="0"/>
              <a:t>‹#›</a:t>
            </a:fld>
            <a:endParaRPr lang="tr-TR"/>
          </a:p>
        </p:txBody>
      </p:sp>
    </p:spTree>
    <p:extLst>
      <p:ext uri="{BB962C8B-B14F-4D97-AF65-F5344CB8AC3E}">
        <p14:creationId xmlns:p14="http://schemas.microsoft.com/office/powerpoint/2010/main" val="883260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482E7EBC-4F33-4EF2-AD61-BD57D3CC236E}" type="slidenum">
              <a:rPr lang="tr-TR" smtClean="0"/>
              <a:t>3</a:t>
            </a:fld>
            <a:endParaRPr lang="tr-TR"/>
          </a:p>
        </p:txBody>
      </p:sp>
    </p:spTree>
    <p:extLst>
      <p:ext uri="{BB962C8B-B14F-4D97-AF65-F5344CB8AC3E}">
        <p14:creationId xmlns:p14="http://schemas.microsoft.com/office/powerpoint/2010/main" val="4244493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482E7EBC-4F33-4EF2-AD61-BD57D3CC236E}" type="slidenum">
              <a:rPr lang="tr-TR" smtClean="0"/>
              <a:t>4</a:t>
            </a:fld>
            <a:endParaRPr lang="tr-TR"/>
          </a:p>
        </p:txBody>
      </p:sp>
    </p:spTree>
    <p:extLst>
      <p:ext uri="{BB962C8B-B14F-4D97-AF65-F5344CB8AC3E}">
        <p14:creationId xmlns:p14="http://schemas.microsoft.com/office/powerpoint/2010/main" val="2805617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8395EC16-5D4E-45FF-9328-5144F5DCA1F2}" type="datetimeFigureOut">
              <a:rPr lang="tr-TR" smtClean="0"/>
              <a:t>17.07.2019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7A61B95-03EC-4829-9739-980F3707F3AE}"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8395EC16-5D4E-45FF-9328-5144F5DCA1F2}" type="datetimeFigureOut">
              <a:rPr lang="tr-TR" smtClean="0"/>
              <a:t>17.07.2019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7A61B95-03EC-4829-9739-980F3707F3AE}"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8395EC16-5D4E-45FF-9328-5144F5DCA1F2}" type="datetimeFigureOut">
              <a:rPr lang="tr-TR" smtClean="0"/>
              <a:t>17.07.2019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7A61B95-03EC-4829-9739-980F3707F3AE}"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8395EC16-5D4E-45FF-9328-5144F5DCA1F2}" type="datetimeFigureOut">
              <a:rPr lang="tr-TR" smtClean="0"/>
              <a:t>17.07.2019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7A61B95-03EC-4829-9739-980F3707F3AE}"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395EC16-5D4E-45FF-9328-5144F5DCA1F2}" type="datetimeFigureOut">
              <a:rPr lang="tr-TR" smtClean="0"/>
              <a:t>17.07.2019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7A61B95-03EC-4829-9739-980F3707F3AE}"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395EC16-5D4E-45FF-9328-5144F5DCA1F2}" type="datetimeFigureOut">
              <a:rPr lang="tr-TR" smtClean="0"/>
              <a:t>17.07.2019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7A61B95-03EC-4829-9739-980F3707F3AE}"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8395EC16-5D4E-45FF-9328-5144F5DCA1F2}" type="datetimeFigureOut">
              <a:rPr lang="tr-TR" smtClean="0"/>
              <a:t>17.07.2019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7A61B95-03EC-4829-9739-980F3707F3AE}"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8395EC16-5D4E-45FF-9328-5144F5DCA1F2}" type="datetimeFigureOut">
              <a:rPr lang="tr-TR" smtClean="0"/>
              <a:t>17.07.2019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7A61B95-03EC-4829-9739-980F3707F3AE}"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95EC16-5D4E-45FF-9328-5144F5DCA1F2}" type="datetimeFigureOut">
              <a:rPr lang="tr-TR" smtClean="0"/>
              <a:t>17.07.2019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7A61B95-03EC-4829-9739-980F3707F3AE}"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395EC16-5D4E-45FF-9328-5144F5DCA1F2}" type="datetimeFigureOut">
              <a:rPr lang="tr-TR" smtClean="0"/>
              <a:t>17.07.2019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7A61B95-03EC-4829-9739-980F3707F3AE}" type="slidenum">
              <a:rPr lang="tr-TR" smtClean="0"/>
              <a:t>‹#›</a:t>
            </a:fld>
            <a:endParaRPr lang="tr-TR"/>
          </a:p>
        </p:txBody>
      </p:sp>
      <p:sp>
        <p:nvSpPr>
          <p:cNvPr id="9" name="Content Placeholder 8"/>
          <p:cNvSpPr>
            <a:spLocks noGrp="1"/>
          </p:cNvSpPr>
          <p:nvPr>
            <p:ph sz="quarter" idx="13"/>
          </p:nvPr>
        </p:nvSpPr>
        <p:spPr>
          <a:xfrm>
            <a:off x="304800" y="381000"/>
            <a:ext cx="7772400" cy="494284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8" name="Date Placeholder 7"/>
          <p:cNvSpPr>
            <a:spLocks noGrp="1"/>
          </p:cNvSpPr>
          <p:nvPr>
            <p:ph type="dt" sz="half" idx="10"/>
          </p:nvPr>
        </p:nvSpPr>
        <p:spPr/>
        <p:txBody>
          <a:bodyPr/>
          <a:lstStyle/>
          <a:p>
            <a:fld id="{8395EC16-5D4E-45FF-9328-5144F5DCA1F2}" type="datetimeFigureOut">
              <a:rPr lang="tr-TR" smtClean="0"/>
              <a:t>17.07.2019</a:t>
            </a:fld>
            <a:endParaRPr lang="tr-TR"/>
          </a:p>
        </p:txBody>
      </p:sp>
      <p:sp>
        <p:nvSpPr>
          <p:cNvPr id="9" name="Slide Number Placeholder 8"/>
          <p:cNvSpPr>
            <a:spLocks noGrp="1"/>
          </p:cNvSpPr>
          <p:nvPr>
            <p:ph type="sldNum" sz="quarter" idx="11"/>
          </p:nvPr>
        </p:nvSpPr>
        <p:spPr/>
        <p:txBody>
          <a:bodyPr/>
          <a:lstStyle/>
          <a:p>
            <a:fld id="{D7A61B95-03EC-4829-9739-980F3707F3AE}" type="slidenum">
              <a:rPr lang="tr-TR" smtClean="0"/>
              <a:t>‹#›</a:t>
            </a:fld>
            <a:endParaRPr lang="tr-TR"/>
          </a:p>
        </p:txBody>
      </p:sp>
      <p:sp>
        <p:nvSpPr>
          <p:cNvPr id="10" name="Footer Placeholder 9"/>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7A61B95-03EC-4829-9739-980F3707F3AE}" type="slidenum">
              <a:rPr lang="tr-TR" smtClean="0"/>
              <a:t>‹#›</a:t>
            </a:fld>
            <a:endParaRPr lang="tr-T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tr-T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395EC16-5D4E-45FF-9328-5144F5DCA1F2}" type="datetimeFigureOut">
              <a:rPr lang="tr-TR" smtClean="0"/>
              <a:t>17.07.2019</a:t>
            </a:fld>
            <a:endParaRPr lang="tr-TR"/>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052736"/>
            <a:ext cx="8352928" cy="3339803"/>
          </a:xfrm>
        </p:spPr>
        <p:txBody>
          <a:bodyPr>
            <a:normAutofit/>
          </a:bodyPr>
          <a:lstStyle/>
          <a:p>
            <a:r>
              <a:rPr lang="tr-TR" sz="4900" dirty="0"/>
              <a:t>ELEKTRİKSEL ALAN </a:t>
            </a:r>
            <a:r>
              <a:rPr lang="tr-TR" sz="4900" dirty="0" smtClean="0"/>
              <a:t>PROJESİ</a:t>
            </a:r>
            <a:br>
              <a:rPr lang="tr-TR" sz="4900" dirty="0" smtClean="0"/>
            </a:br>
            <a:r>
              <a:rPr lang="tr-TR" sz="4900" dirty="0" smtClean="0"/>
              <a:t> </a:t>
            </a:r>
            <a:r>
              <a:rPr lang="tr-TR" sz="4900" dirty="0"/>
              <a:t/>
            </a:r>
            <a:br>
              <a:rPr lang="tr-TR" sz="4900" dirty="0"/>
            </a:br>
            <a:r>
              <a:rPr lang="tr-TR" sz="4000" dirty="0"/>
              <a:t>AYDINLATMA TEKNİKLERİ</a:t>
            </a:r>
            <a:r>
              <a:rPr lang="tr-TR" dirty="0"/>
              <a:t/>
            </a:r>
            <a:br>
              <a:rPr lang="tr-TR" dirty="0"/>
            </a:br>
            <a:endParaRPr lang="tr-TR" dirty="0"/>
          </a:p>
        </p:txBody>
      </p:sp>
      <p:sp>
        <p:nvSpPr>
          <p:cNvPr id="3" name="Subtitle 2"/>
          <p:cNvSpPr>
            <a:spLocks noGrp="1"/>
          </p:cNvSpPr>
          <p:nvPr>
            <p:ph type="subTitle" idx="1"/>
          </p:nvPr>
        </p:nvSpPr>
        <p:spPr>
          <a:xfrm>
            <a:off x="4863480" y="4653136"/>
            <a:ext cx="4280520" cy="1519064"/>
          </a:xfrm>
        </p:spPr>
        <p:txBody>
          <a:bodyPr>
            <a:normAutofit/>
          </a:bodyPr>
          <a:lstStyle/>
          <a:p>
            <a:r>
              <a:rPr lang="tr-TR" sz="2400" dirty="0" smtClean="0">
                <a:solidFill>
                  <a:schemeClr val="tx1"/>
                </a:solidFill>
                <a:latin typeface="Arial" pitchFamily="34" charset="0"/>
                <a:cs typeface="Arial" pitchFamily="34" charset="0"/>
              </a:rPr>
              <a:t>DERS 2</a:t>
            </a:r>
          </a:p>
          <a:p>
            <a:r>
              <a:rPr lang="tr-TR" b="1" dirty="0" smtClean="0">
                <a:solidFill>
                  <a:schemeClr val="tx1"/>
                </a:solidFill>
                <a:latin typeface="Arial" pitchFamily="34" charset="0"/>
                <a:cs typeface="Arial" pitchFamily="34" charset="0"/>
              </a:rPr>
              <a:t>Ümit DEMİRCİ</a:t>
            </a:r>
          </a:p>
          <a:p>
            <a:r>
              <a:rPr lang="tr-TR" dirty="0" smtClean="0">
                <a:solidFill>
                  <a:schemeClr val="tx1"/>
                </a:solidFill>
                <a:latin typeface="Arial" pitchFamily="34" charset="0"/>
                <a:cs typeface="Arial" pitchFamily="34" charset="0"/>
              </a:rPr>
              <a:t>Elektrik Mühendisi </a:t>
            </a:r>
          </a:p>
          <a:p>
            <a:endParaRPr lang="tr-TR" dirty="0" smtClean="0">
              <a:solidFill>
                <a:schemeClr val="tx1"/>
              </a:solidFill>
              <a:latin typeface="Arial" pitchFamily="34" charset="0"/>
              <a:cs typeface="Arial" pitchFamily="34" charset="0"/>
            </a:endParaRPr>
          </a:p>
          <a:p>
            <a:endParaRPr lang="tr-TR" dirty="0"/>
          </a:p>
        </p:txBody>
      </p:sp>
    </p:spTree>
    <p:extLst>
      <p:ext uri="{BB962C8B-B14F-4D97-AF65-F5344CB8AC3E}">
        <p14:creationId xmlns:p14="http://schemas.microsoft.com/office/powerpoint/2010/main" val="31262941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3933056"/>
          </a:xfrm>
        </p:spPr>
        <p:txBody>
          <a:bodyPr/>
          <a:lstStyle/>
          <a:p>
            <a:pPr>
              <a:lnSpc>
                <a:spcPct val="115000"/>
              </a:lnSpc>
              <a:spcAft>
                <a:spcPts val="1000"/>
              </a:spcAft>
            </a:pPr>
            <a:r>
              <a:rPr lang="tr-TR" sz="3200" dirty="0" err="1">
                <a:effectLst/>
                <a:latin typeface="Arial" pitchFamily="34" charset="0"/>
                <a:ea typeface="Calibri"/>
                <a:cs typeface="Arial" pitchFamily="34" charset="0"/>
              </a:rPr>
              <a:t>Renksel</a:t>
            </a:r>
            <a:r>
              <a:rPr lang="tr-TR" sz="3200" dirty="0">
                <a:effectLst/>
                <a:latin typeface="Arial" pitchFamily="34" charset="0"/>
                <a:ea typeface="Calibri"/>
                <a:cs typeface="Arial" pitchFamily="34" charset="0"/>
              </a:rPr>
              <a:t> Geriverim </a:t>
            </a:r>
            <a:r>
              <a:rPr lang="tr-TR" sz="3200" dirty="0" err="1" smtClean="0">
                <a:latin typeface="Arial" pitchFamily="34" charset="0"/>
                <a:ea typeface="Calibri"/>
                <a:cs typeface="Arial" pitchFamily="34" charset="0"/>
              </a:rPr>
              <a:t>I</a:t>
            </a:r>
            <a:r>
              <a:rPr lang="tr-TR" sz="3200" dirty="0" err="1" smtClean="0">
                <a:effectLst/>
                <a:latin typeface="Arial" pitchFamily="34" charset="0"/>
                <a:ea typeface="Calibri"/>
                <a:cs typeface="Arial" pitchFamily="34" charset="0"/>
              </a:rPr>
              <a:t>ndeksi</a:t>
            </a:r>
            <a:r>
              <a:rPr lang="tr-TR" sz="3200" dirty="0" smtClean="0">
                <a:effectLst/>
                <a:latin typeface="Arial" pitchFamily="34" charset="0"/>
                <a:ea typeface="Calibri"/>
                <a:cs typeface="Arial" pitchFamily="34" charset="0"/>
              </a:rPr>
              <a:t> Nedir?</a:t>
            </a:r>
            <a:r>
              <a:rPr lang="tr-TR" sz="3200" b="1" dirty="0" smtClean="0">
                <a:solidFill>
                  <a:schemeClr val="tx1"/>
                </a:solidFill>
                <a:effectLst/>
                <a:latin typeface="Arial" pitchFamily="34" charset="0"/>
                <a:ea typeface="Calibri"/>
                <a:cs typeface="Arial" pitchFamily="34" charset="0"/>
              </a:rPr>
              <a:t/>
            </a:r>
            <a:br>
              <a:rPr lang="tr-TR" sz="3200" b="1" dirty="0" smtClean="0">
                <a:solidFill>
                  <a:schemeClr val="tx1"/>
                </a:solidFill>
                <a:effectLst/>
                <a:latin typeface="Arial" pitchFamily="34" charset="0"/>
                <a:ea typeface="Calibri"/>
                <a:cs typeface="Arial" pitchFamily="34" charset="0"/>
              </a:rPr>
            </a:br>
            <a:r>
              <a:rPr lang="tr-TR" sz="2400" dirty="0">
                <a:effectLst/>
                <a:latin typeface="Calibri"/>
                <a:ea typeface="Calibri"/>
                <a:cs typeface="Times New Roman"/>
              </a:rPr>
              <a:t/>
            </a:r>
            <a:br>
              <a:rPr lang="tr-TR" sz="2400" dirty="0">
                <a:effectLst/>
                <a:latin typeface="Calibri"/>
                <a:ea typeface="Calibri"/>
                <a:cs typeface="Times New Roman"/>
              </a:rPr>
            </a:br>
            <a:r>
              <a:rPr lang="tr-TR" sz="2200" dirty="0">
                <a:solidFill>
                  <a:schemeClr val="tx1"/>
                </a:solidFill>
                <a:effectLst/>
                <a:latin typeface="Arial" pitchFamily="34" charset="0"/>
                <a:ea typeface="Calibri"/>
                <a:cs typeface="Arial" pitchFamily="34" charset="0"/>
              </a:rPr>
              <a:t>Gün ışığında renklerin %100 algılanmasına en yakın ışık kaynağı değerdir. Normal yaşam alanlarında bu değer %80 etkilidir ama mağazalarda %90 tavsiye edilir. Kısaltması CRI ve </a:t>
            </a:r>
            <a:r>
              <a:rPr lang="tr-TR" sz="2200" dirty="0" err="1">
                <a:solidFill>
                  <a:schemeClr val="tx1"/>
                </a:solidFill>
                <a:effectLst/>
                <a:latin typeface="Arial" pitchFamily="34" charset="0"/>
                <a:ea typeface="Calibri"/>
                <a:cs typeface="Arial" pitchFamily="34" charset="0"/>
              </a:rPr>
              <a:t>Ra</a:t>
            </a:r>
            <a:r>
              <a:rPr lang="tr-TR" sz="2200" dirty="0">
                <a:solidFill>
                  <a:schemeClr val="tx1"/>
                </a:solidFill>
                <a:effectLst/>
                <a:latin typeface="Arial" pitchFamily="34" charset="0"/>
                <a:ea typeface="Calibri"/>
                <a:cs typeface="Arial" pitchFamily="34" charset="0"/>
              </a:rPr>
              <a:t> olarak bilinir. </a:t>
            </a:r>
            <a:br>
              <a:rPr lang="tr-TR" sz="2200" dirty="0">
                <a:solidFill>
                  <a:schemeClr val="tx1"/>
                </a:solidFill>
                <a:effectLst/>
                <a:latin typeface="Arial" pitchFamily="34" charset="0"/>
                <a:ea typeface="Calibri"/>
                <a:cs typeface="Arial" pitchFamily="34" charset="0"/>
              </a:rPr>
            </a:br>
            <a:endParaRPr lang="tr-TR" sz="2200" dirty="0">
              <a:solidFill>
                <a:schemeClr val="tx1"/>
              </a:solidFill>
              <a:latin typeface="Arial" pitchFamily="34" charset="0"/>
              <a:cs typeface="Arial" pitchFamily="34"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4005064"/>
            <a:ext cx="5115639" cy="1533739"/>
          </a:xfrm>
        </p:spPr>
      </p:pic>
    </p:spTree>
    <p:extLst>
      <p:ext uri="{BB962C8B-B14F-4D97-AF65-F5344CB8AC3E}">
        <p14:creationId xmlns:p14="http://schemas.microsoft.com/office/powerpoint/2010/main" val="4222024919"/>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0" cy="2808312"/>
          </a:xfrm>
        </p:spPr>
        <p:txBody>
          <a:bodyPr/>
          <a:lstStyle/>
          <a:p>
            <a:pPr>
              <a:lnSpc>
                <a:spcPct val="115000"/>
              </a:lnSpc>
              <a:spcAft>
                <a:spcPts val="1000"/>
              </a:spcAft>
            </a:pPr>
            <a:r>
              <a:rPr lang="tr-TR" sz="3200" dirty="0">
                <a:effectLst/>
                <a:latin typeface="Arial" pitchFamily="34" charset="0"/>
                <a:ea typeface="Calibri"/>
                <a:cs typeface="Arial" pitchFamily="34" charset="0"/>
              </a:rPr>
              <a:t>Lamba Ömrü Nedir</a:t>
            </a:r>
            <a:r>
              <a:rPr lang="tr-TR" sz="3200" dirty="0" smtClean="0">
                <a:effectLst/>
                <a:latin typeface="Arial" pitchFamily="34" charset="0"/>
                <a:ea typeface="Calibri"/>
                <a:cs typeface="Arial" pitchFamily="34" charset="0"/>
              </a:rPr>
              <a:t>?</a:t>
            </a:r>
            <a:r>
              <a:rPr lang="tr-TR" sz="3200" b="1" dirty="0" smtClean="0">
                <a:effectLst/>
                <a:latin typeface="Arial" pitchFamily="34" charset="0"/>
                <a:ea typeface="Calibri"/>
                <a:cs typeface="Arial" pitchFamily="34" charset="0"/>
              </a:rPr>
              <a:t/>
            </a:r>
            <a:br>
              <a:rPr lang="tr-TR" sz="3200" b="1" dirty="0" smtClean="0">
                <a:effectLst/>
                <a:latin typeface="Arial" pitchFamily="34" charset="0"/>
                <a:ea typeface="Calibri"/>
                <a:cs typeface="Arial" pitchFamily="34" charset="0"/>
              </a:rPr>
            </a:br>
            <a:r>
              <a:rPr lang="tr-TR" sz="3200" dirty="0">
                <a:solidFill>
                  <a:schemeClr val="tx1"/>
                </a:solidFill>
                <a:effectLst/>
                <a:latin typeface="Arial" pitchFamily="34" charset="0"/>
                <a:ea typeface="Calibri"/>
                <a:cs typeface="Arial" pitchFamily="34" charset="0"/>
              </a:rPr>
              <a:t/>
            </a:r>
            <a:br>
              <a:rPr lang="tr-TR" sz="3200" dirty="0">
                <a:solidFill>
                  <a:schemeClr val="tx1"/>
                </a:solidFill>
                <a:effectLst/>
                <a:latin typeface="Arial" pitchFamily="34" charset="0"/>
                <a:ea typeface="Calibri"/>
                <a:cs typeface="Arial" pitchFamily="34" charset="0"/>
              </a:rPr>
            </a:br>
            <a:r>
              <a:rPr lang="tr-TR" sz="2200" dirty="0">
                <a:solidFill>
                  <a:schemeClr val="tx1"/>
                </a:solidFill>
                <a:effectLst/>
                <a:latin typeface="Arial" pitchFamily="34" charset="0"/>
                <a:ea typeface="Calibri"/>
                <a:cs typeface="Arial" pitchFamily="34" charset="0"/>
              </a:rPr>
              <a:t>Lambaların kullanımı süresinde ışık akılarını kaybetmeleridir.</a:t>
            </a:r>
            <a:r>
              <a:rPr lang="tr-TR" sz="2200" b="1" dirty="0">
                <a:solidFill>
                  <a:schemeClr val="tx1"/>
                </a:solidFill>
                <a:effectLst/>
                <a:latin typeface="Arial" pitchFamily="34" charset="0"/>
                <a:ea typeface="Calibri"/>
                <a:cs typeface="Arial" pitchFamily="34" charset="0"/>
              </a:rPr>
              <a:t> </a:t>
            </a:r>
            <a:r>
              <a:rPr lang="tr-TR" sz="2200" dirty="0">
                <a:effectLst/>
                <a:latin typeface="Calibri"/>
                <a:ea typeface="Calibri"/>
                <a:cs typeface="Times New Roman"/>
              </a:rPr>
              <a:t/>
            </a:r>
            <a:br>
              <a:rPr lang="tr-TR" sz="2200" dirty="0">
                <a:effectLst/>
                <a:latin typeface="Calibri"/>
                <a:ea typeface="Calibri"/>
                <a:cs typeface="Times New Roman"/>
              </a:rPr>
            </a:br>
            <a:endParaRPr lang="tr-TR" sz="2200" dirty="0"/>
          </a:p>
        </p:txBody>
      </p:sp>
      <p:pic>
        <p:nvPicPr>
          <p:cNvPr id="6" name="İçerik Yer Tutucusu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442392" y="3166120"/>
            <a:ext cx="3657600" cy="2743200"/>
          </a:xfrm>
        </p:spPr>
      </p:pic>
      <p:pic>
        <p:nvPicPr>
          <p:cNvPr id="5" name="İçerik Yer Tutucusu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3970268" y="3166636"/>
            <a:ext cx="3657600" cy="2742168"/>
          </a:xfrm>
        </p:spPr>
      </p:pic>
    </p:spTree>
    <p:extLst>
      <p:ext uri="{BB962C8B-B14F-4D97-AF65-F5344CB8AC3E}">
        <p14:creationId xmlns:p14="http://schemas.microsoft.com/office/powerpoint/2010/main" val="4222888249"/>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476672"/>
            <a:ext cx="3312368" cy="1800200"/>
          </a:xfrm>
        </p:spPr>
        <p:txBody>
          <a:bodyPr/>
          <a:lstStyle/>
          <a:p>
            <a:pPr>
              <a:lnSpc>
                <a:spcPct val="115000"/>
              </a:lnSpc>
              <a:spcAft>
                <a:spcPts val="1000"/>
              </a:spcAft>
            </a:pPr>
            <a:r>
              <a:rPr lang="tr-TR" sz="3200" b="1" dirty="0">
                <a:effectLst/>
                <a:latin typeface="Arial" pitchFamily="34" charset="0"/>
                <a:ea typeface="Calibri"/>
                <a:cs typeface="Arial" pitchFamily="34" charset="0"/>
              </a:rPr>
              <a:t>LED Nedir?</a:t>
            </a:r>
            <a:r>
              <a:rPr lang="tr-TR" sz="4400" dirty="0">
                <a:solidFill>
                  <a:schemeClr val="tx2">
                    <a:lumMod val="40000"/>
                    <a:lumOff val="60000"/>
                  </a:schemeClr>
                </a:solidFill>
                <a:effectLst/>
                <a:latin typeface="Calibri"/>
                <a:ea typeface="Calibri"/>
                <a:cs typeface="Times New Roman"/>
              </a:rPr>
              <a:t/>
            </a:r>
            <a:br>
              <a:rPr lang="tr-TR" sz="4400" dirty="0">
                <a:solidFill>
                  <a:schemeClr val="tx2">
                    <a:lumMod val="40000"/>
                    <a:lumOff val="60000"/>
                  </a:schemeClr>
                </a:solidFill>
                <a:effectLst/>
                <a:latin typeface="Calibri"/>
                <a:ea typeface="Calibri"/>
                <a:cs typeface="Times New Roman"/>
              </a:rPr>
            </a:br>
            <a:endParaRPr lang="tr-TR" sz="4400" dirty="0">
              <a:solidFill>
                <a:schemeClr val="tx2">
                  <a:lumMod val="40000"/>
                  <a:lumOff val="60000"/>
                </a:schemeClr>
              </a:solidFill>
            </a:endParaRPr>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619672" y="1772816"/>
            <a:ext cx="6205078" cy="3175087"/>
          </a:xfrm>
        </p:spPr>
      </p:pic>
      <p:sp>
        <p:nvSpPr>
          <p:cNvPr id="3" name="İçerik Yer Tutucusu 2"/>
          <p:cNvSpPr>
            <a:spLocks noGrp="1"/>
          </p:cNvSpPr>
          <p:nvPr>
            <p:ph sz="half" idx="1"/>
          </p:nvPr>
        </p:nvSpPr>
        <p:spPr/>
        <p:txBody>
          <a:bodyPr/>
          <a:lstStyle/>
          <a:p>
            <a:endParaRPr lang="tr-TR"/>
          </a:p>
        </p:txBody>
      </p:sp>
    </p:spTree>
    <p:extLst>
      <p:ext uri="{BB962C8B-B14F-4D97-AF65-F5344CB8AC3E}">
        <p14:creationId xmlns:p14="http://schemas.microsoft.com/office/powerpoint/2010/main" val="1177489818"/>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3096344" cy="1656184"/>
          </a:xfrm>
        </p:spPr>
        <p:txBody>
          <a:bodyPr>
            <a:normAutofit/>
          </a:bodyPr>
          <a:lstStyle/>
          <a:p>
            <a:r>
              <a:rPr lang="tr-TR" sz="3200" b="1" dirty="0">
                <a:latin typeface="Arial" pitchFamily="34" charset="0"/>
                <a:cs typeface="Arial" pitchFamily="34" charset="0"/>
              </a:rPr>
              <a:t/>
            </a:r>
            <a:br>
              <a:rPr lang="tr-TR" sz="3200" b="1" dirty="0">
                <a:latin typeface="Arial" pitchFamily="34" charset="0"/>
                <a:cs typeface="Arial" pitchFamily="34" charset="0"/>
              </a:rPr>
            </a:br>
            <a:r>
              <a:rPr lang="tr-TR" sz="3200" dirty="0" smtClean="0">
                <a:latin typeface="Arial" pitchFamily="34" charset="0"/>
                <a:cs typeface="Arial" pitchFamily="34" charset="0"/>
              </a:rPr>
              <a:t>LED Nedir?</a:t>
            </a:r>
            <a:endParaRPr lang="tr-TR" sz="3200" dirty="0">
              <a:latin typeface="Arial" pitchFamily="34" charset="0"/>
              <a:cs typeface="Arial" pitchFamily="34"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1334938">
            <a:off x="3139926" y="1572498"/>
            <a:ext cx="4305901" cy="4115375"/>
          </a:xfrm>
        </p:spPr>
      </p:pic>
    </p:spTree>
    <p:extLst>
      <p:ext uri="{BB962C8B-B14F-4D97-AF65-F5344CB8AC3E}">
        <p14:creationId xmlns:p14="http://schemas.microsoft.com/office/powerpoint/2010/main" val="382144665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836712"/>
            <a:ext cx="8136904" cy="3312368"/>
          </a:xfrm>
        </p:spPr>
        <p:txBody>
          <a:bodyPr>
            <a:normAutofit/>
          </a:bodyPr>
          <a:lstStyle/>
          <a:p>
            <a:pPr algn="l"/>
            <a:r>
              <a:rPr lang="tr-TR" sz="3200" dirty="0">
                <a:latin typeface="Arial" pitchFamily="34" charset="0"/>
                <a:cs typeface="Arial" pitchFamily="34" charset="0"/>
              </a:rPr>
              <a:t>LED’in Çalışma Prensibi</a:t>
            </a:r>
            <a:r>
              <a:rPr lang="tr-TR" sz="3200" dirty="0" smtClean="0">
                <a:latin typeface="Arial" pitchFamily="34" charset="0"/>
                <a:cs typeface="Arial" pitchFamily="34" charset="0"/>
              </a:rPr>
              <a:t>:</a:t>
            </a:r>
            <a:r>
              <a:rPr lang="tr-TR" sz="1800" b="1" dirty="0" smtClean="0">
                <a:latin typeface="Arial" pitchFamily="34" charset="0"/>
                <a:cs typeface="Arial" pitchFamily="34" charset="0"/>
              </a:rPr>
              <a:t/>
            </a:r>
            <a:br>
              <a:rPr lang="tr-TR" sz="1800" b="1" dirty="0" smtClean="0">
                <a:latin typeface="Arial" pitchFamily="34" charset="0"/>
                <a:cs typeface="Arial" pitchFamily="34" charset="0"/>
              </a:rPr>
            </a:br>
            <a:r>
              <a:rPr lang="tr-TR" sz="1600" dirty="0">
                <a:latin typeface="Arial" pitchFamily="34" charset="0"/>
                <a:cs typeface="Arial" pitchFamily="34" charset="0"/>
              </a:rPr>
              <a:t/>
            </a:r>
            <a:br>
              <a:rPr lang="tr-TR" sz="1600" dirty="0">
                <a:latin typeface="Arial" pitchFamily="34" charset="0"/>
                <a:cs typeface="Arial" pitchFamily="34" charset="0"/>
              </a:rPr>
            </a:br>
            <a:r>
              <a:rPr lang="tr-TR" sz="1800" dirty="0">
                <a:solidFill>
                  <a:schemeClr val="tx1"/>
                </a:solidFill>
                <a:latin typeface="Arial" pitchFamily="34" charset="0"/>
                <a:cs typeface="Arial" pitchFamily="34" charset="0"/>
              </a:rPr>
              <a:t>LED (</a:t>
            </a:r>
            <a:r>
              <a:rPr lang="tr-TR" sz="1800" dirty="0" err="1">
                <a:solidFill>
                  <a:schemeClr val="tx1"/>
                </a:solidFill>
                <a:latin typeface="Arial" pitchFamily="34" charset="0"/>
                <a:cs typeface="Arial" pitchFamily="34" charset="0"/>
              </a:rPr>
              <a:t>Light</a:t>
            </a:r>
            <a:r>
              <a:rPr lang="tr-TR" sz="1800" dirty="0">
                <a:solidFill>
                  <a:schemeClr val="tx1"/>
                </a:solidFill>
                <a:latin typeface="Arial" pitchFamily="34" charset="0"/>
                <a:cs typeface="Arial" pitchFamily="34" charset="0"/>
              </a:rPr>
              <a:t> </a:t>
            </a:r>
            <a:r>
              <a:rPr lang="tr-TR" sz="1800" dirty="0" err="1">
                <a:solidFill>
                  <a:schemeClr val="tx1"/>
                </a:solidFill>
                <a:latin typeface="Arial" pitchFamily="34" charset="0"/>
                <a:cs typeface="Arial" pitchFamily="34" charset="0"/>
              </a:rPr>
              <a:t>Emmited</a:t>
            </a:r>
            <a:r>
              <a:rPr lang="tr-TR" sz="1800" dirty="0">
                <a:solidFill>
                  <a:schemeClr val="tx1"/>
                </a:solidFill>
                <a:latin typeface="Arial" pitchFamily="34" charset="0"/>
                <a:cs typeface="Arial" pitchFamily="34" charset="0"/>
              </a:rPr>
              <a:t> </a:t>
            </a:r>
            <a:r>
              <a:rPr lang="tr-TR" sz="1800" dirty="0" err="1">
                <a:solidFill>
                  <a:schemeClr val="tx1"/>
                </a:solidFill>
                <a:latin typeface="Arial" pitchFamily="34" charset="0"/>
                <a:cs typeface="Arial" pitchFamily="34" charset="0"/>
              </a:rPr>
              <a:t>Diode</a:t>
            </a:r>
            <a:r>
              <a:rPr lang="tr-TR" sz="1800" dirty="0">
                <a:solidFill>
                  <a:schemeClr val="tx1"/>
                </a:solidFill>
                <a:latin typeface="Arial" pitchFamily="34" charset="0"/>
                <a:cs typeface="Arial" pitchFamily="34" charset="0"/>
              </a:rPr>
              <a:t>) aslında bir çeşit </a:t>
            </a:r>
            <a:r>
              <a:rPr lang="tr-TR" sz="1800" dirty="0" err="1">
                <a:solidFill>
                  <a:schemeClr val="tx1"/>
                </a:solidFill>
                <a:latin typeface="Arial" pitchFamily="34" charset="0"/>
                <a:cs typeface="Arial" pitchFamily="34" charset="0"/>
              </a:rPr>
              <a:t>Diyot’dur</a:t>
            </a:r>
            <a:r>
              <a:rPr lang="tr-TR" sz="1800" dirty="0">
                <a:solidFill>
                  <a:schemeClr val="tx1"/>
                </a:solidFill>
                <a:latin typeface="Arial" pitchFamily="34" charset="0"/>
                <a:cs typeface="Arial" pitchFamily="34" charset="0"/>
              </a:rPr>
              <a:t>. LED’ler yarı iletken teknolojisi üzerine kurulmuş elektronik </a:t>
            </a:r>
            <a:r>
              <a:rPr lang="tr-TR" sz="1800" dirty="0" err="1">
                <a:solidFill>
                  <a:schemeClr val="tx1"/>
                </a:solidFill>
                <a:latin typeface="Arial" pitchFamily="34" charset="0"/>
                <a:cs typeface="Arial" pitchFamily="34" charset="0"/>
              </a:rPr>
              <a:t>komponentlerdir</a:t>
            </a:r>
            <a:r>
              <a:rPr lang="tr-TR" sz="1800" dirty="0">
                <a:solidFill>
                  <a:schemeClr val="tx1"/>
                </a:solidFill>
                <a:latin typeface="Arial" pitchFamily="34" charset="0"/>
                <a:cs typeface="Arial" pitchFamily="34" charset="0"/>
              </a:rPr>
              <a:t>. Çalışma prensibi özet olarak; doğru yönde ve istenen voltaj uygulandığında şekle göre kırmızıyla gösterilmiş olan elektronların karşı taraftaki beyaz renkle gösterilmiş olan boşluklara hareketiyle birlikte açığa çıkan enerjinin, </a:t>
            </a:r>
            <a:r>
              <a:rPr lang="tr-TR" sz="1800" dirty="0" smtClean="0">
                <a:solidFill>
                  <a:schemeClr val="tx1"/>
                </a:solidFill>
                <a:latin typeface="Arial" pitchFamily="34" charset="0"/>
                <a:cs typeface="Arial" pitchFamily="34" charset="0"/>
              </a:rPr>
              <a:t>çip içerisindeki </a:t>
            </a:r>
            <a:r>
              <a:rPr lang="tr-TR" sz="1800" dirty="0">
                <a:solidFill>
                  <a:schemeClr val="tx1"/>
                </a:solidFill>
                <a:latin typeface="Arial" pitchFamily="34" charset="0"/>
                <a:cs typeface="Arial" pitchFamily="34" charset="0"/>
              </a:rPr>
              <a:t>kimyasallar etkisiyle foton adı verilen ışık kaynağına dönüşmesidir.</a:t>
            </a:r>
            <a:r>
              <a:rPr lang="tr-TR" sz="3200" dirty="0">
                <a:latin typeface="Arial" pitchFamily="34" charset="0"/>
                <a:cs typeface="Arial" pitchFamily="34" charset="0"/>
              </a:rPr>
              <a:t/>
            </a:r>
            <a:br>
              <a:rPr lang="tr-TR" sz="3200" dirty="0">
                <a:latin typeface="Arial" pitchFamily="34" charset="0"/>
                <a:cs typeface="Arial" pitchFamily="34" charset="0"/>
              </a:rPr>
            </a:br>
            <a:endParaRPr lang="tr-TR" sz="3200" dirty="0">
              <a:latin typeface="Arial" pitchFamily="34" charset="0"/>
              <a:cs typeface="Arial" pitchFamily="34"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2134" y="3717032"/>
            <a:ext cx="5310035" cy="3040020"/>
          </a:xfrm>
        </p:spPr>
      </p:pic>
    </p:spTree>
    <p:extLst>
      <p:ext uri="{BB962C8B-B14F-4D97-AF65-F5344CB8AC3E}">
        <p14:creationId xmlns:p14="http://schemas.microsoft.com/office/powerpoint/2010/main" val="40786906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a:latin typeface="Arial" pitchFamily="34" charset="0"/>
                <a:cs typeface="Arial" pitchFamily="34" charset="0"/>
              </a:rPr>
              <a:t>LED ile Konvansiyonel Lambaların Kıyaslanması:</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2015905"/>
            <a:ext cx="8208912" cy="3869127"/>
          </a:xfrm>
        </p:spPr>
      </p:pic>
    </p:spTree>
    <p:extLst>
      <p:ext uri="{BB962C8B-B14F-4D97-AF65-F5344CB8AC3E}">
        <p14:creationId xmlns:p14="http://schemas.microsoft.com/office/powerpoint/2010/main" val="2835452302"/>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a:latin typeface="Arial" pitchFamily="34" charset="0"/>
                <a:cs typeface="Arial" pitchFamily="34" charset="0"/>
              </a:rPr>
              <a:t>LED ile Konvansiyonel Lambaların Kıyaslanması:</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327325"/>
            <a:ext cx="7620000" cy="3346349"/>
          </a:xfrm>
        </p:spPr>
      </p:pic>
    </p:spTree>
    <p:extLst>
      <p:ext uri="{BB962C8B-B14F-4D97-AF65-F5344CB8AC3E}">
        <p14:creationId xmlns:p14="http://schemas.microsoft.com/office/powerpoint/2010/main" val="1020599357"/>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332657"/>
            <a:ext cx="7543800" cy="1224135"/>
          </a:xfrm>
        </p:spPr>
        <p:txBody>
          <a:bodyPr/>
          <a:lstStyle/>
          <a:p>
            <a:pPr>
              <a:lnSpc>
                <a:spcPct val="115000"/>
              </a:lnSpc>
              <a:spcAft>
                <a:spcPts val="1000"/>
              </a:spcAft>
            </a:pPr>
            <a:r>
              <a:rPr lang="tr-TR" sz="3200" dirty="0">
                <a:latin typeface="Arial" pitchFamily="34" charset="0"/>
                <a:ea typeface="Calibri"/>
                <a:cs typeface="Arial" pitchFamily="34" charset="0"/>
              </a:rPr>
              <a:t>LED Ömrü:</a:t>
            </a:r>
            <a:r>
              <a:rPr lang="tr-TR" sz="3600" dirty="0">
                <a:latin typeface="Calibri"/>
                <a:ea typeface="Calibri"/>
                <a:cs typeface="Times New Roman"/>
              </a:rPr>
              <a:t/>
            </a:r>
            <a:br>
              <a:rPr lang="tr-TR" sz="3600" dirty="0">
                <a:latin typeface="Calibri"/>
                <a:ea typeface="Calibri"/>
                <a:cs typeface="Times New Roman"/>
              </a:rPr>
            </a:br>
            <a:endParaRPr lang="tr-TR" sz="3600" dirty="0"/>
          </a:p>
        </p:txBody>
      </p:sp>
      <p:sp>
        <p:nvSpPr>
          <p:cNvPr id="3" name="Alt Başlık 2"/>
          <p:cNvSpPr>
            <a:spLocks noGrp="1"/>
          </p:cNvSpPr>
          <p:nvPr>
            <p:ph type="subTitle" idx="1"/>
          </p:nvPr>
        </p:nvSpPr>
        <p:spPr>
          <a:xfrm>
            <a:off x="685800" y="1196752"/>
            <a:ext cx="6461760" cy="4896544"/>
          </a:xfrm>
          <a:ln>
            <a:solidFill>
              <a:schemeClr val="tx1"/>
            </a:solidFill>
          </a:ln>
        </p:spPr>
        <p:txBody>
          <a:bodyPr/>
          <a:lstStyle/>
          <a:p>
            <a:pPr marL="342900" indent="-342900">
              <a:buClrTx/>
              <a:buFont typeface="Wingdings" pitchFamily="2" charset="2"/>
              <a:buChar char="Ø"/>
            </a:pPr>
            <a:r>
              <a:rPr lang="tr-TR" sz="1800" dirty="0" smtClean="0">
                <a:solidFill>
                  <a:schemeClr val="tx1"/>
                </a:solidFill>
                <a:latin typeface="Arial" pitchFamily="34" charset="0"/>
                <a:cs typeface="Arial" pitchFamily="34" charset="0"/>
              </a:rPr>
              <a:t>Günümüzde </a:t>
            </a:r>
            <a:r>
              <a:rPr lang="tr-TR" sz="1800" dirty="0">
                <a:solidFill>
                  <a:schemeClr val="tx1"/>
                </a:solidFill>
                <a:latin typeface="Arial" pitchFamily="34" charset="0"/>
                <a:cs typeface="Arial" pitchFamily="34" charset="0"/>
              </a:rPr>
              <a:t>LED </a:t>
            </a:r>
            <a:r>
              <a:rPr lang="tr-TR" sz="1800" dirty="0" err="1">
                <a:solidFill>
                  <a:schemeClr val="tx1"/>
                </a:solidFill>
                <a:latin typeface="Arial" pitchFamily="34" charset="0"/>
                <a:cs typeface="Arial" pitchFamily="34" charset="0"/>
              </a:rPr>
              <a:t>ler</a:t>
            </a:r>
            <a:r>
              <a:rPr lang="tr-TR" sz="1800" dirty="0">
                <a:solidFill>
                  <a:schemeClr val="tx1"/>
                </a:solidFill>
                <a:latin typeface="Arial" pitchFamily="34" charset="0"/>
                <a:cs typeface="Arial" pitchFamily="34" charset="0"/>
              </a:rPr>
              <a:t> için 100.000 saat ömür biçilebilmekte, </a:t>
            </a:r>
          </a:p>
          <a:p>
            <a:pPr marL="342900" indent="-342900">
              <a:buClrTx/>
              <a:buFont typeface="Wingdings" pitchFamily="2" charset="2"/>
              <a:buChar char="Ø"/>
            </a:pPr>
            <a:r>
              <a:rPr lang="tr-TR" sz="1800" dirty="0" smtClean="0">
                <a:solidFill>
                  <a:schemeClr val="tx1"/>
                </a:solidFill>
                <a:latin typeface="Arial" pitchFamily="34" charset="0"/>
                <a:cs typeface="Arial" pitchFamily="34" charset="0"/>
              </a:rPr>
              <a:t>10 </a:t>
            </a:r>
            <a:r>
              <a:rPr lang="tr-TR" sz="1800" dirty="0">
                <a:solidFill>
                  <a:schemeClr val="tx1"/>
                </a:solidFill>
                <a:latin typeface="Arial" pitchFamily="34" charset="0"/>
                <a:cs typeface="Arial" pitchFamily="34" charset="0"/>
              </a:rPr>
              <a:t>saat günlük kullanımda 27yıl ömür,</a:t>
            </a:r>
          </a:p>
          <a:p>
            <a:pPr marL="342900" indent="-342900">
              <a:buClrTx/>
              <a:buFont typeface="Wingdings" pitchFamily="2" charset="2"/>
              <a:buChar char="Ø"/>
            </a:pPr>
            <a:r>
              <a:rPr lang="tr-TR" sz="1800" dirty="0" smtClean="0">
                <a:solidFill>
                  <a:schemeClr val="tx1"/>
                </a:solidFill>
                <a:latin typeface="Arial" pitchFamily="34" charset="0"/>
                <a:cs typeface="Arial" pitchFamily="34" charset="0"/>
              </a:rPr>
              <a:t>HID </a:t>
            </a:r>
            <a:r>
              <a:rPr lang="tr-TR" sz="1800" dirty="0">
                <a:solidFill>
                  <a:schemeClr val="tx1"/>
                </a:solidFill>
                <a:latin typeface="Arial" pitchFamily="34" charset="0"/>
                <a:cs typeface="Arial" pitchFamily="34" charset="0"/>
              </a:rPr>
              <a:t>(Sodyum) Teknolojisi 5 Yıl,</a:t>
            </a:r>
          </a:p>
          <a:p>
            <a:pPr marL="342900" indent="-342900">
              <a:buClrTx/>
              <a:buFont typeface="Wingdings" pitchFamily="2" charset="2"/>
              <a:buChar char="Ø"/>
            </a:pPr>
            <a:r>
              <a:rPr lang="tr-TR" sz="1800" dirty="0" smtClean="0">
                <a:solidFill>
                  <a:schemeClr val="tx1"/>
                </a:solidFill>
                <a:latin typeface="Arial" pitchFamily="34" charset="0"/>
                <a:cs typeface="Arial" pitchFamily="34" charset="0"/>
              </a:rPr>
              <a:t>CFL </a:t>
            </a:r>
            <a:r>
              <a:rPr lang="tr-TR" sz="1800" dirty="0">
                <a:solidFill>
                  <a:schemeClr val="tx1"/>
                </a:solidFill>
                <a:latin typeface="Arial" pitchFamily="34" charset="0"/>
                <a:cs typeface="Arial" pitchFamily="34" charset="0"/>
              </a:rPr>
              <a:t>(Kompakt Lamba) 3 Yıl,</a:t>
            </a:r>
          </a:p>
          <a:p>
            <a:pPr marL="342900" indent="-342900">
              <a:buClrTx/>
              <a:buFont typeface="Wingdings" pitchFamily="2" charset="2"/>
              <a:buChar char="Ø"/>
            </a:pPr>
            <a:r>
              <a:rPr lang="tr-TR" sz="1800" dirty="0" err="1" smtClean="0">
                <a:solidFill>
                  <a:schemeClr val="tx1"/>
                </a:solidFill>
                <a:latin typeface="Arial" pitchFamily="34" charset="0"/>
                <a:cs typeface="Arial" pitchFamily="34" charset="0"/>
              </a:rPr>
              <a:t>Enkandesen</a:t>
            </a:r>
            <a:r>
              <a:rPr lang="tr-TR" sz="1800" dirty="0" smtClean="0">
                <a:solidFill>
                  <a:schemeClr val="tx1"/>
                </a:solidFill>
                <a:latin typeface="Arial" pitchFamily="34" charset="0"/>
                <a:cs typeface="Arial" pitchFamily="34" charset="0"/>
              </a:rPr>
              <a:t> </a:t>
            </a:r>
            <a:r>
              <a:rPr lang="tr-TR" sz="1800" dirty="0">
                <a:solidFill>
                  <a:schemeClr val="tx1"/>
                </a:solidFill>
                <a:latin typeface="Arial" pitchFamily="34" charset="0"/>
                <a:cs typeface="Arial" pitchFamily="34" charset="0"/>
              </a:rPr>
              <a:t>Lambada ise 4 Ay ömür sunulmakta, </a:t>
            </a:r>
          </a:p>
          <a:p>
            <a:pPr marL="342900" indent="-342900">
              <a:buClrTx/>
              <a:buFont typeface="Wingdings" pitchFamily="2" charset="2"/>
              <a:buChar char="Ø"/>
            </a:pPr>
            <a:r>
              <a:rPr lang="tr-TR" sz="1800" dirty="0" smtClean="0">
                <a:solidFill>
                  <a:schemeClr val="tx1"/>
                </a:solidFill>
                <a:latin typeface="Arial" pitchFamily="34" charset="0"/>
                <a:cs typeface="Arial" pitchFamily="34" charset="0"/>
              </a:rPr>
              <a:t>100,000 </a:t>
            </a:r>
            <a:r>
              <a:rPr lang="tr-TR" sz="1800" dirty="0">
                <a:solidFill>
                  <a:schemeClr val="tx1"/>
                </a:solidFill>
                <a:latin typeface="Arial" pitchFamily="34" charset="0"/>
                <a:cs typeface="Arial" pitchFamily="34" charset="0"/>
              </a:rPr>
              <a:t>saat, LED </a:t>
            </a:r>
            <a:r>
              <a:rPr lang="tr-TR" sz="1800" dirty="0" err="1">
                <a:solidFill>
                  <a:schemeClr val="tx1"/>
                </a:solidFill>
                <a:latin typeface="Arial" pitchFamily="34" charset="0"/>
                <a:cs typeface="Arial" pitchFamily="34" charset="0"/>
              </a:rPr>
              <a:t>lerde</a:t>
            </a:r>
            <a:r>
              <a:rPr lang="tr-TR" sz="1800" dirty="0">
                <a:solidFill>
                  <a:schemeClr val="tx1"/>
                </a:solidFill>
                <a:latin typeface="Arial" pitchFamily="34" charset="0"/>
                <a:cs typeface="Arial" pitchFamily="34" charset="0"/>
              </a:rPr>
              <a:t> L70 ile ifade edilen bir endüstri standardıdır,</a:t>
            </a:r>
          </a:p>
          <a:p>
            <a:pPr marL="342900" indent="-342900">
              <a:buClrTx/>
              <a:buFont typeface="Wingdings" pitchFamily="2" charset="2"/>
              <a:buChar char="Ø"/>
            </a:pPr>
            <a:r>
              <a:rPr lang="tr-TR" sz="1800" dirty="0" smtClean="0">
                <a:solidFill>
                  <a:schemeClr val="tx1"/>
                </a:solidFill>
                <a:latin typeface="Arial" pitchFamily="34" charset="0"/>
                <a:cs typeface="Arial" pitchFamily="34" charset="0"/>
              </a:rPr>
              <a:t>Işık </a:t>
            </a:r>
            <a:r>
              <a:rPr lang="tr-TR" sz="1800" dirty="0">
                <a:solidFill>
                  <a:schemeClr val="tx1"/>
                </a:solidFill>
                <a:latin typeface="Arial" pitchFamily="34" charset="0"/>
                <a:cs typeface="Arial" pitchFamily="34" charset="0"/>
              </a:rPr>
              <a:t>çıktısı </a:t>
            </a:r>
            <a:r>
              <a:rPr lang="tr-TR" sz="1800" dirty="0" err="1">
                <a:solidFill>
                  <a:schemeClr val="tx1"/>
                </a:solidFill>
                <a:latin typeface="Arial" pitchFamily="34" charset="0"/>
                <a:cs typeface="Arial" pitchFamily="34" charset="0"/>
              </a:rPr>
              <a:t>başalngıçta</a:t>
            </a:r>
            <a:r>
              <a:rPr lang="tr-TR" sz="1800" dirty="0">
                <a:solidFill>
                  <a:schemeClr val="tx1"/>
                </a:solidFill>
                <a:latin typeface="Arial" pitchFamily="34" charset="0"/>
                <a:cs typeface="Arial" pitchFamily="34" charset="0"/>
              </a:rPr>
              <a:t> %100 ise %70 ine gerilediği süreye L70 denir,</a:t>
            </a:r>
          </a:p>
          <a:p>
            <a:pPr marL="342900" indent="-342900">
              <a:buClrTx/>
              <a:buFont typeface="Wingdings" pitchFamily="2" charset="2"/>
              <a:buChar char="Ø"/>
            </a:pPr>
            <a:r>
              <a:rPr lang="tr-TR" sz="1800" dirty="0" smtClean="0">
                <a:solidFill>
                  <a:schemeClr val="tx1"/>
                </a:solidFill>
                <a:latin typeface="Arial" pitchFamily="34" charset="0"/>
                <a:cs typeface="Arial" pitchFamily="34" charset="0"/>
              </a:rPr>
              <a:t>İnsan </a:t>
            </a:r>
            <a:r>
              <a:rPr lang="tr-TR" sz="1800" dirty="0">
                <a:solidFill>
                  <a:schemeClr val="tx1"/>
                </a:solidFill>
                <a:latin typeface="Arial" pitchFamily="34" charset="0"/>
                <a:cs typeface="Arial" pitchFamily="34" charset="0"/>
              </a:rPr>
              <a:t>gözü ışık azalmasını %30 azalma sonrasını algılar. </a:t>
            </a:r>
          </a:p>
          <a:p>
            <a:pPr marL="342900" indent="-342900">
              <a:buFont typeface="Wingdings" pitchFamily="2" charset="2"/>
              <a:buChar char="Ø"/>
            </a:pPr>
            <a:endParaRPr lang="tr-TR"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6609897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dirty="0">
                <a:solidFill>
                  <a:srgbClr val="675E47"/>
                </a:solidFill>
                <a:latin typeface="Arial" pitchFamily="34" charset="0"/>
                <a:cs typeface="Arial" pitchFamily="34" charset="0"/>
              </a:rPr>
              <a:t>LED KULLANIMININ AVANTAJLARI:</a:t>
            </a:r>
            <a:endParaRPr lang="tr-TR" dirty="0">
              <a:latin typeface="Arial" pitchFamily="34" charset="0"/>
              <a:cs typeface="Arial" pitchFamily="34" charset="0"/>
            </a:endParaRPr>
          </a:p>
        </p:txBody>
      </p:sp>
      <p:sp>
        <p:nvSpPr>
          <p:cNvPr id="3" name="İçerik Yer Tutucusu 2"/>
          <p:cNvSpPr>
            <a:spLocks noGrp="1"/>
          </p:cNvSpPr>
          <p:nvPr>
            <p:ph sz="half" idx="1"/>
          </p:nvPr>
        </p:nvSpPr>
        <p:spPr>
          <a:xfrm>
            <a:off x="323528" y="1536192"/>
            <a:ext cx="4536504" cy="4590288"/>
          </a:xfrm>
        </p:spPr>
        <p:txBody>
          <a:bodyPr>
            <a:normAutofit/>
          </a:bodyPr>
          <a:lstStyle/>
          <a:p>
            <a:pPr indent="-342900">
              <a:buClrTx/>
              <a:buFont typeface="Wingdings" pitchFamily="2" charset="2"/>
              <a:buChar char="Ø"/>
            </a:pPr>
            <a:r>
              <a:rPr lang="tr-TR" sz="1800" dirty="0">
                <a:latin typeface="Arial" pitchFamily="34" charset="0"/>
                <a:cs typeface="Arial" pitchFamily="34" charset="0"/>
              </a:rPr>
              <a:t>Enerji verimliliği </a:t>
            </a:r>
            <a:r>
              <a:rPr lang="tr-TR" sz="1800" dirty="0" err="1">
                <a:latin typeface="Arial" pitchFamily="34" charset="0"/>
                <a:cs typeface="Arial" pitchFamily="34" charset="0"/>
              </a:rPr>
              <a:t>lm</a:t>
            </a:r>
            <a:r>
              <a:rPr lang="tr-TR" sz="1800" dirty="0">
                <a:latin typeface="Arial" pitchFamily="34" charset="0"/>
                <a:cs typeface="Arial" pitchFamily="34" charset="0"/>
              </a:rPr>
              <a:t>/W</a:t>
            </a:r>
          </a:p>
          <a:p>
            <a:pPr indent="-342900">
              <a:buClrTx/>
              <a:buFont typeface="Wingdings" pitchFamily="2" charset="2"/>
              <a:buChar char="Ø"/>
            </a:pPr>
            <a:r>
              <a:rPr lang="tr-TR" sz="1800" dirty="0">
                <a:latin typeface="Arial" pitchFamily="34" charset="0"/>
                <a:cs typeface="Arial" pitchFamily="34" charset="0"/>
              </a:rPr>
              <a:t>Düşük Isı</a:t>
            </a:r>
          </a:p>
          <a:p>
            <a:pPr indent="-342900">
              <a:buClrTx/>
              <a:buFont typeface="Wingdings" pitchFamily="2" charset="2"/>
              <a:buChar char="Ø"/>
            </a:pPr>
            <a:r>
              <a:rPr lang="tr-TR" sz="1800" dirty="0">
                <a:latin typeface="Arial" pitchFamily="34" charset="0"/>
                <a:cs typeface="Arial" pitchFamily="34" charset="0"/>
              </a:rPr>
              <a:t>Uzun Ömür</a:t>
            </a:r>
          </a:p>
          <a:p>
            <a:pPr indent="-342900">
              <a:buClrTx/>
              <a:buFont typeface="Wingdings" pitchFamily="2" charset="2"/>
              <a:buChar char="Ø"/>
            </a:pPr>
            <a:r>
              <a:rPr lang="tr-TR" sz="1800" dirty="0">
                <a:latin typeface="Arial" pitchFamily="34" charset="0"/>
                <a:cs typeface="Arial" pitchFamily="34" charset="0"/>
              </a:rPr>
              <a:t>Renk Kalitesi </a:t>
            </a:r>
          </a:p>
          <a:p>
            <a:pPr indent="-342900">
              <a:buClrTx/>
              <a:buFont typeface="Wingdings" pitchFamily="2" charset="2"/>
              <a:buChar char="Ø"/>
            </a:pPr>
            <a:r>
              <a:rPr lang="tr-TR" sz="1800" dirty="0">
                <a:latin typeface="Arial" pitchFamily="34" charset="0"/>
                <a:cs typeface="Arial" pitchFamily="34" charset="0"/>
              </a:rPr>
              <a:t>Renk Üretme Yeteneği</a:t>
            </a:r>
          </a:p>
          <a:p>
            <a:pPr indent="-342900">
              <a:buClrTx/>
              <a:buFont typeface="Wingdings" pitchFamily="2" charset="2"/>
              <a:buChar char="Ø"/>
            </a:pPr>
            <a:r>
              <a:rPr lang="tr-TR" sz="1800" dirty="0">
                <a:latin typeface="Arial" pitchFamily="34" charset="0"/>
                <a:cs typeface="Arial" pitchFamily="34" charset="0"/>
              </a:rPr>
              <a:t>Kontrol Sistemleri ile Uyum (</a:t>
            </a:r>
            <a:r>
              <a:rPr lang="tr-TR" sz="1800" dirty="0" err="1">
                <a:latin typeface="Arial" pitchFamily="34" charset="0"/>
                <a:cs typeface="Arial" pitchFamily="34" charset="0"/>
              </a:rPr>
              <a:t>Dimleme</a:t>
            </a:r>
            <a:r>
              <a:rPr lang="tr-TR" sz="1800" dirty="0">
                <a:latin typeface="Arial" pitchFamily="34" charset="0"/>
                <a:cs typeface="Arial" pitchFamily="34" charset="0"/>
              </a:rPr>
              <a:t>)</a:t>
            </a:r>
          </a:p>
          <a:p>
            <a:pPr indent="-342900">
              <a:buClrTx/>
              <a:buFont typeface="Wingdings" pitchFamily="2" charset="2"/>
              <a:buChar char="Ø"/>
            </a:pPr>
            <a:r>
              <a:rPr lang="tr-TR" sz="1800" dirty="0">
                <a:latin typeface="Arial" pitchFamily="34" charset="0"/>
                <a:cs typeface="Arial" pitchFamily="34" charset="0"/>
              </a:rPr>
              <a:t>Küçük Boyut ve İstenilen Açıda Tasarım</a:t>
            </a:r>
          </a:p>
          <a:p>
            <a:pPr indent="-342900">
              <a:buClrTx/>
              <a:buFont typeface="Wingdings" pitchFamily="2" charset="2"/>
              <a:buChar char="Ø"/>
            </a:pPr>
            <a:r>
              <a:rPr lang="tr-TR" sz="1800" dirty="0">
                <a:latin typeface="Arial" pitchFamily="34" charset="0"/>
                <a:cs typeface="Arial" pitchFamily="34" charset="0"/>
              </a:rPr>
              <a:t>Görsel Tasarımda Sonsuz Seçenek</a:t>
            </a:r>
          </a:p>
          <a:p>
            <a:pPr indent="-342900">
              <a:buClrTx/>
              <a:buFont typeface="Wingdings" pitchFamily="2" charset="2"/>
              <a:buChar char="Ø"/>
            </a:pPr>
            <a:r>
              <a:rPr lang="tr-TR" sz="1800" dirty="0">
                <a:latin typeface="Arial" pitchFamily="34" charset="0"/>
                <a:cs typeface="Arial" pitchFamily="34" charset="0"/>
              </a:rPr>
              <a:t>Çevre Dostu </a:t>
            </a:r>
          </a:p>
          <a:p>
            <a:pPr indent="-342900">
              <a:buClrTx/>
              <a:buFont typeface="Wingdings" pitchFamily="2" charset="2"/>
              <a:buChar char="Ø"/>
            </a:pPr>
            <a:r>
              <a:rPr lang="tr-TR" sz="1800" dirty="0">
                <a:latin typeface="Arial" pitchFamily="34" charset="0"/>
                <a:cs typeface="Arial" pitchFamily="34" charset="0"/>
              </a:rPr>
              <a:t>Mekanik Dayanıklılık (</a:t>
            </a:r>
            <a:r>
              <a:rPr lang="tr-TR" sz="1800" dirty="0" err="1">
                <a:latin typeface="Arial" pitchFamily="34" charset="0"/>
                <a:cs typeface="Arial" pitchFamily="34" charset="0"/>
              </a:rPr>
              <a:t>Çarpma,Titreşim</a:t>
            </a:r>
            <a:r>
              <a:rPr lang="tr-TR" sz="1800" dirty="0" smtClean="0">
                <a:latin typeface="Arial" pitchFamily="34" charset="0"/>
                <a:cs typeface="Arial" pitchFamily="34" charset="0"/>
              </a:rPr>
              <a:t>)</a:t>
            </a:r>
          </a:p>
          <a:p>
            <a:pPr indent="-342900">
              <a:buClrTx/>
              <a:buFont typeface="Wingdings" pitchFamily="2" charset="2"/>
              <a:buChar char="Ø"/>
            </a:pPr>
            <a:r>
              <a:rPr lang="tr-TR" sz="1800" dirty="0" smtClean="0">
                <a:latin typeface="Arial" pitchFamily="34" charset="0"/>
                <a:cs typeface="Arial" pitchFamily="34" charset="0"/>
              </a:rPr>
              <a:t>Ani start.</a:t>
            </a:r>
            <a:endParaRPr lang="tr-TR" sz="1800" dirty="0">
              <a:latin typeface="Arial" pitchFamily="34" charset="0"/>
              <a:cs typeface="Arial" pitchFamily="34" charset="0"/>
            </a:endParaRPr>
          </a:p>
          <a:p>
            <a:endParaRPr lang="tr-TR" dirty="0"/>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88024" y="1772816"/>
            <a:ext cx="3384828" cy="3132684"/>
          </a:xfrm>
        </p:spPr>
      </p:pic>
    </p:spTree>
    <p:extLst>
      <p:ext uri="{BB962C8B-B14F-4D97-AF65-F5344CB8AC3E}">
        <p14:creationId xmlns:p14="http://schemas.microsoft.com/office/powerpoint/2010/main" val="3983883738"/>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dirty="0">
                <a:latin typeface="Arial" pitchFamily="34" charset="0"/>
                <a:cs typeface="Arial" pitchFamily="34" charset="0"/>
              </a:rPr>
              <a:t>LED KULLANIMINDA SAKINCALAR:</a:t>
            </a:r>
          </a:p>
        </p:txBody>
      </p:sp>
      <p:sp>
        <p:nvSpPr>
          <p:cNvPr id="3" name="İçerik Yer Tutucusu 2"/>
          <p:cNvSpPr>
            <a:spLocks noGrp="1"/>
          </p:cNvSpPr>
          <p:nvPr>
            <p:ph sz="half" idx="1"/>
          </p:nvPr>
        </p:nvSpPr>
        <p:spPr>
          <a:xfrm>
            <a:off x="251520" y="1536192"/>
            <a:ext cx="4392488" cy="4590288"/>
          </a:xfrm>
        </p:spPr>
        <p:txBody>
          <a:bodyPr>
            <a:normAutofit/>
          </a:bodyPr>
          <a:lstStyle/>
          <a:p>
            <a:pPr>
              <a:buClrTx/>
              <a:buFont typeface="Wingdings" pitchFamily="2" charset="2"/>
              <a:buChar char="Ø"/>
            </a:pPr>
            <a:r>
              <a:rPr lang="tr-TR" sz="1800" dirty="0" smtClean="0">
                <a:latin typeface="Arial" pitchFamily="34" charset="0"/>
                <a:cs typeface="Arial" pitchFamily="34" charset="0"/>
              </a:rPr>
              <a:t>Başlangıç </a:t>
            </a:r>
            <a:r>
              <a:rPr lang="tr-TR" sz="1800" dirty="0">
                <a:latin typeface="Arial" pitchFamily="34" charset="0"/>
                <a:cs typeface="Arial" pitchFamily="34" charset="0"/>
              </a:rPr>
              <a:t>Maliyeti</a:t>
            </a:r>
          </a:p>
          <a:p>
            <a:pPr>
              <a:buClrTx/>
              <a:buFont typeface="Wingdings" pitchFamily="2" charset="2"/>
              <a:buChar char="Ø"/>
            </a:pPr>
            <a:r>
              <a:rPr lang="tr-TR" sz="1800" dirty="0" smtClean="0">
                <a:latin typeface="Arial" pitchFamily="34" charset="0"/>
                <a:cs typeface="Arial" pitchFamily="34" charset="0"/>
              </a:rPr>
              <a:t>Beyaz </a:t>
            </a:r>
            <a:r>
              <a:rPr lang="tr-TR" sz="1800" dirty="0">
                <a:latin typeface="Arial" pitchFamily="34" charset="0"/>
                <a:cs typeface="Arial" pitchFamily="34" charset="0"/>
              </a:rPr>
              <a:t>Işık ( Renklerin Farklı Algılanması )</a:t>
            </a:r>
          </a:p>
          <a:p>
            <a:pPr>
              <a:buClrTx/>
              <a:buFont typeface="Wingdings" pitchFamily="2" charset="2"/>
              <a:buChar char="Ø"/>
            </a:pPr>
            <a:r>
              <a:rPr lang="tr-TR" sz="1800" dirty="0" smtClean="0">
                <a:latin typeface="Arial" pitchFamily="34" charset="0"/>
                <a:cs typeface="Arial" pitchFamily="34" charset="0"/>
              </a:rPr>
              <a:t>Soğutucu </a:t>
            </a:r>
            <a:r>
              <a:rPr lang="tr-TR" sz="1800" dirty="0">
                <a:latin typeface="Arial" pitchFamily="34" charset="0"/>
                <a:cs typeface="Arial" pitchFamily="34" charset="0"/>
              </a:rPr>
              <a:t>İhtiyacı ( Ağırlık )</a:t>
            </a:r>
          </a:p>
          <a:p>
            <a:pPr>
              <a:buClrTx/>
              <a:buFont typeface="Wingdings" pitchFamily="2" charset="2"/>
              <a:buChar char="Ø"/>
            </a:pPr>
            <a:r>
              <a:rPr lang="tr-TR" sz="1800" dirty="0" smtClean="0">
                <a:latin typeface="Arial" pitchFamily="34" charset="0"/>
                <a:cs typeface="Arial" pitchFamily="34" charset="0"/>
              </a:rPr>
              <a:t>Mavi </a:t>
            </a:r>
            <a:r>
              <a:rPr lang="tr-TR" sz="1800" dirty="0">
                <a:latin typeface="Arial" pitchFamily="34" charset="0"/>
                <a:cs typeface="Arial" pitchFamily="34" charset="0"/>
              </a:rPr>
              <a:t>Işıklarda Göz Güvenliğini Etkileyebilme</a:t>
            </a:r>
          </a:p>
          <a:p>
            <a:pPr>
              <a:buClrTx/>
              <a:buFont typeface="Wingdings" pitchFamily="2" charset="2"/>
              <a:buChar char="Ø"/>
            </a:pPr>
            <a:r>
              <a:rPr lang="tr-TR" sz="1800" dirty="0" smtClean="0">
                <a:latin typeface="Arial" pitchFamily="34" charset="0"/>
                <a:cs typeface="Arial" pitchFamily="34" charset="0"/>
              </a:rPr>
              <a:t>Özellikle </a:t>
            </a:r>
            <a:r>
              <a:rPr lang="tr-TR" sz="1800" dirty="0">
                <a:latin typeface="Arial" pitchFamily="34" charset="0"/>
                <a:cs typeface="Arial" pitchFamily="34" charset="0"/>
              </a:rPr>
              <a:t>Beyaz LED Sodyuma Oranla Gökyüzünde Daha fazla Işık Kirliliği Yaratır </a:t>
            </a:r>
          </a:p>
          <a:p>
            <a:pPr>
              <a:buClrTx/>
              <a:buFont typeface="Wingdings" pitchFamily="2" charset="2"/>
              <a:buChar char="Ø"/>
            </a:pPr>
            <a:r>
              <a:rPr lang="tr-TR" sz="1800" dirty="0" smtClean="0">
                <a:latin typeface="Arial" pitchFamily="34" charset="0"/>
                <a:cs typeface="Arial" pitchFamily="34" charset="0"/>
              </a:rPr>
              <a:t>Deneyimsizlik </a:t>
            </a:r>
            <a:endParaRPr lang="tr-TR" sz="1800" dirty="0">
              <a:latin typeface="Arial" pitchFamily="34" charset="0"/>
              <a:cs typeface="Arial" pitchFamily="34" charset="0"/>
            </a:endParaRPr>
          </a:p>
          <a:p>
            <a:pPr>
              <a:buClrTx/>
              <a:buFont typeface="Wingdings" pitchFamily="2" charset="2"/>
              <a:buChar char="Ø"/>
            </a:pPr>
            <a:r>
              <a:rPr lang="tr-TR" sz="1800" dirty="0" smtClean="0">
                <a:latin typeface="Arial" pitchFamily="34" charset="0"/>
                <a:cs typeface="Arial" pitchFamily="34" charset="0"/>
              </a:rPr>
              <a:t>Standart </a:t>
            </a:r>
            <a:r>
              <a:rPr lang="tr-TR" sz="1800" dirty="0">
                <a:latin typeface="Arial" pitchFamily="34" charset="0"/>
                <a:cs typeface="Arial" pitchFamily="34" charset="0"/>
              </a:rPr>
              <a:t>Eksikliği (Sadece Tek Çip Üzerine Standartlar Yapılmıştır Fakat Birden Çok Parçadan Oluşur )</a:t>
            </a:r>
          </a:p>
          <a:p>
            <a:pPr>
              <a:buClrTx/>
              <a:buFont typeface="Wingdings" pitchFamily="2" charset="2"/>
              <a:buChar char="Ø"/>
            </a:pPr>
            <a:endParaRPr lang="tr-TR" sz="1800" dirty="0"/>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20605732">
            <a:off x="4716463" y="2276872"/>
            <a:ext cx="3551281" cy="2088653"/>
          </a:xfrm>
        </p:spPr>
      </p:pic>
    </p:spTree>
    <p:extLst>
      <p:ext uri="{BB962C8B-B14F-4D97-AF65-F5344CB8AC3E}">
        <p14:creationId xmlns:p14="http://schemas.microsoft.com/office/powerpoint/2010/main" val="306773843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dirty="0" smtClean="0">
                <a:latin typeface="Arial" pitchFamily="34" charset="0"/>
                <a:cs typeface="Arial" pitchFamily="34" charset="0"/>
              </a:rPr>
              <a:t>Işık kaynakları nelerdir?</a:t>
            </a:r>
            <a:endParaRPr lang="tr-TR" sz="3200" dirty="0">
              <a:latin typeface="Arial" pitchFamily="34" charset="0"/>
              <a:cs typeface="Arial" pitchFamily="34" charset="0"/>
            </a:endParaRPr>
          </a:p>
        </p:txBody>
      </p:sp>
      <p:sp>
        <p:nvSpPr>
          <p:cNvPr id="3" name="Text Placeholder 2"/>
          <p:cNvSpPr>
            <a:spLocks noGrp="1"/>
          </p:cNvSpPr>
          <p:nvPr>
            <p:ph type="body" idx="1"/>
          </p:nvPr>
        </p:nvSpPr>
        <p:spPr>
          <a:xfrm>
            <a:off x="683568" y="1772816"/>
            <a:ext cx="4256212" cy="639762"/>
          </a:xfrm>
        </p:spPr>
        <p:txBody>
          <a:bodyPr>
            <a:normAutofit/>
          </a:bodyPr>
          <a:lstStyle/>
          <a:p>
            <a:pPr algn="l"/>
            <a:r>
              <a:rPr lang="tr-TR" sz="2200" b="0" dirty="0" smtClean="0">
                <a:solidFill>
                  <a:schemeClr val="tx1">
                    <a:lumMod val="65000"/>
                    <a:lumOff val="35000"/>
                  </a:schemeClr>
                </a:solidFill>
                <a:latin typeface="Arial" pitchFamily="34" charset="0"/>
                <a:cs typeface="Arial" pitchFamily="34" charset="0"/>
              </a:rPr>
              <a:t>1.Isı yayan ışık kaynakları</a:t>
            </a:r>
            <a:r>
              <a:rPr lang="tr-TR" sz="2000" b="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t>
            </a:r>
            <a:endParaRPr lang="tr-TR" sz="2000" b="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701220"/>
            <a:ext cx="3657600" cy="2898598"/>
          </a:xfrm>
        </p:spPr>
      </p:pic>
      <p:sp>
        <p:nvSpPr>
          <p:cNvPr id="5" name="Text Placeholder 4"/>
          <p:cNvSpPr>
            <a:spLocks noGrp="1"/>
          </p:cNvSpPr>
          <p:nvPr>
            <p:ph type="body" sz="quarter" idx="3"/>
          </p:nvPr>
        </p:nvSpPr>
        <p:spPr>
          <a:xfrm>
            <a:off x="5292080" y="1844824"/>
            <a:ext cx="3024336" cy="639762"/>
          </a:xfrm>
        </p:spPr>
        <p:txBody>
          <a:bodyPr>
            <a:normAutofit fontScale="92500" lnSpcReduction="10000"/>
          </a:bodyPr>
          <a:lstStyle/>
          <a:p>
            <a:r>
              <a:rPr lang="tr-TR" b="0" dirty="0" smtClean="0">
                <a:solidFill>
                  <a:schemeClr val="tx1">
                    <a:lumMod val="65000"/>
                    <a:lumOff val="35000"/>
                  </a:schemeClr>
                </a:solidFill>
                <a:latin typeface="Arial" pitchFamily="34" charset="0"/>
                <a:cs typeface="Arial" pitchFamily="34" charset="0"/>
              </a:rPr>
              <a:t>2.Isı yaymayan ışık kaynakları</a:t>
            </a:r>
            <a:endParaRPr lang="tr-TR" b="0" dirty="0">
              <a:solidFill>
                <a:schemeClr val="tx1">
                  <a:lumMod val="65000"/>
                  <a:lumOff val="35000"/>
                </a:schemeClr>
              </a:solidFill>
              <a:latin typeface="Arial" pitchFamily="34" charset="0"/>
              <a:cs typeface="Arial" pitchFamily="34" charset="0"/>
            </a:endParaRPr>
          </a:p>
        </p:txBody>
      </p:sp>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292080" y="2564904"/>
            <a:ext cx="2368806" cy="3951288"/>
          </a:xfrm>
        </p:spPr>
      </p:pic>
    </p:spTree>
    <p:extLst>
      <p:ext uri="{BB962C8B-B14F-4D97-AF65-F5344CB8AC3E}">
        <p14:creationId xmlns:p14="http://schemas.microsoft.com/office/powerpoint/2010/main" val="4014697018"/>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dirty="0">
                <a:latin typeface="Arial" pitchFamily="34" charset="0"/>
                <a:cs typeface="Arial" pitchFamily="34" charset="0"/>
              </a:rPr>
              <a:t>LED KULLANIMINDA SORUNLAR:</a:t>
            </a:r>
          </a:p>
        </p:txBody>
      </p:sp>
      <p:sp>
        <p:nvSpPr>
          <p:cNvPr id="3" name="İçerik Yer Tutucusu 2"/>
          <p:cNvSpPr>
            <a:spLocks noGrp="1"/>
          </p:cNvSpPr>
          <p:nvPr>
            <p:ph sz="half" idx="1"/>
          </p:nvPr>
        </p:nvSpPr>
        <p:spPr>
          <a:xfrm>
            <a:off x="457200" y="1844824"/>
            <a:ext cx="3657600" cy="4281656"/>
          </a:xfrm>
        </p:spPr>
        <p:txBody>
          <a:bodyPr>
            <a:normAutofit/>
          </a:bodyPr>
          <a:lstStyle/>
          <a:p>
            <a:pPr>
              <a:buClrTx/>
              <a:buFont typeface="Wingdings" pitchFamily="2" charset="2"/>
              <a:buChar char="Ø"/>
            </a:pPr>
            <a:r>
              <a:rPr lang="tr-TR" sz="1900" dirty="0" smtClean="0">
                <a:latin typeface="Arial" pitchFamily="34" charset="0"/>
                <a:cs typeface="Arial" pitchFamily="34" charset="0"/>
              </a:rPr>
              <a:t>LED </a:t>
            </a:r>
            <a:r>
              <a:rPr lang="tr-TR" sz="1900" dirty="0">
                <a:latin typeface="Arial" pitchFamily="34" charset="0"/>
                <a:cs typeface="Arial" pitchFamily="34" charset="0"/>
              </a:rPr>
              <a:t>Armatür Üretimi Komplikedir</a:t>
            </a:r>
          </a:p>
          <a:p>
            <a:pPr>
              <a:buClrTx/>
              <a:buFont typeface="Wingdings" pitchFamily="2" charset="2"/>
              <a:buChar char="Ø"/>
            </a:pPr>
            <a:r>
              <a:rPr lang="tr-TR" sz="1900" dirty="0" smtClean="0">
                <a:latin typeface="Arial" pitchFamily="34" charset="0"/>
                <a:cs typeface="Arial" pitchFamily="34" charset="0"/>
              </a:rPr>
              <a:t>Elektronik </a:t>
            </a:r>
            <a:r>
              <a:rPr lang="tr-TR" sz="1900" dirty="0">
                <a:latin typeface="Arial" pitchFamily="34" charset="0"/>
                <a:cs typeface="Arial" pitchFamily="34" charset="0"/>
              </a:rPr>
              <a:t>Aksanlardan Oluşur</a:t>
            </a:r>
          </a:p>
          <a:p>
            <a:pPr>
              <a:buClrTx/>
              <a:buFont typeface="Wingdings" pitchFamily="2" charset="2"/>
              <a:buChar char="Ø"/>
            </a:pPr>
            <a:r>
              <a:rPr lang="tr-TR" sz="1900" dirty="0" smtClean="0">
                <a:latin typeface="Arial" pitchFamily="34" charset="0"/>
                <a:cs typeface="Arial" pitchFamily="34" charset="0"/>
              </a:rPr>
              <a:t>Arıza </a:t>
            </a:r>
            <a:r>
              <a:rPr lang="tr-TR" sz="1900" dirty="0">
                <a:latin typeface="Arial" pitchFamily="34" charset="0"/>
                <a:cs typeface="Arial" pitchFamily="34" charset="0"/>
              </a:rPr>
              <a:t>Tespiti Pek Mümkün Değildir</a:t>
            </a:r>
          </a:p>
          <a:p>
            <a:pPr>
              <a:buClrTx/>
              <a:buFont typeface="Wingdings" pitchFamily="2" charset="2"/>
              <a:buChar char="Ø"/>
            </a:pPr>
            <a:r>
              <a:rPr lang="tr-TR" sz="1900" dirty="0" smtClean="0">
                <a:latin typeface="Arial" pitchFamily="34" charset="0"/>
                <a:cs typeface="Arial" pitchFamily="34" charset="0"/>
              </a:rPr>
              <a:t>Ortam </a:t>
            </a:r>
            <a:r>
              <a:rPr lang="tr-TR" sz="1900" dirty="0">
                <a:latin typeface="Arial" pitchFamily="34" charset="0"/>
                <a:cs typeface="Arial" pitchFamily="34" charset="0"/>
              </a:rPr>
              <a:t>Sıcaklığı </a:t>
            </a:r>
          </a:p>
          <a:p>
            <a:pPr>
              <a:buClrTx/>
              <a:buFont typeface="Wingdings" pitchFamily="2" charset="2"/>
              <a:buChar char="Ø"/>
            </a:pPr>
            <a:r>
              <a:rPr lang="tr-TR" sz="1900" dirty="0" smtClean="0">
                <a:latin typeface="Arial" pitchFamily="34" charset="0"/>
                <a:cs typeface="Arial" pitchFamily="34" charset="0"/>
              </a:rPr>
              <a:t>Sıcaklık</a:t>
            </a:r>
            <a:r>
              <a:rPr lang="tr-TR" sz="1900" dirty="0">
                <a:latin typeface="Arial" pitchFamily="34" charset="0"/>
                <a:cs typeface="Arial" pitchFamily="34" charset="0"/>
              </a:rPr>
              <a:t>, Işık Akılarını, Renklerini ve Ömürlerini Etkiler. </a:t>
            </a:r>
          </a:p>
          <a:p>
            <a:pPr>
              <a:buClrTx/>
              <a:buFont typeface="Wingdings" pitchFamily="2" charset="2"/>
              <a:buChar char="Ø"/>
            </a:pPr>
            <a:endParaRPr lang="tr-TR" dirty="0"/>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27984" y="2204864"/>
            <a:ext cx="3657600" cy="24095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51950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dirty="0">
                <a:latin typeface="Arial" pitchFamily="34" charset="0"/>
                <a:cs typeface="Arial" pitchFamily="34" charset="0"/>
              </a:rPr>
              <a:t>LED ARMATÜRÜ OLUŞTURAN AKSAMLAR:</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2276872"/>
            <a:ext cx="7620000" cy="3245290"/>
          </a:xfrm>
        </p:spPr>
      </p:pic>
    </p:spTree>
    <p:extLst>
      <p:ext uri="{BB962C8B-B14F-4D97-AF65-F5344CB8AC3E}">
        <p14:creationId xmlns:p14="http://schemas.microsoft.com/office/powerpoint/2010/main" val="241913515"/>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3600" dirty="0" smtClean="0">
                <a:latin typeface="Arial" pitchFamily="34" charset="0"/>
                <a:cs typeface="Arial" pitchFamily="34" charset="0"/>
              </a:rPr>
              <a:t>LED SİSTEM VERİMİ</a:t>
            </a:r>
            <a:endParaRPr lang="tr-TR" sz="3600" dirty="0">
              <a:latin typeface="Arial" pitchFamily="34" charset="0"/>
              <a:cs typeface="Arial" pitchFamily="34" charset="0"/>
            </a:endParaRPr>
          </a:p>
        </p:txBody>
      </p:sp>
      <p:pic>
        <p:nvPicPr>
          <p:cNvPr id="5" name="İçerik Yer Tutucusu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43608" y="1522966"/>
            <a:ext cx="5688632" cy="5077923"/>
          </a:xfrm>
        </p:spPr>
      </p:pic>
      <p:sp>
        <p:nvSpPr>
          <p:cNvPr id="7" name="İçerik Yer Tutucusu 6"/>
          <p:cNvSpPr>
            <a:spLocks noGrp="1"/>
          </p:cNvSpPr>
          <p:nvPr>
            <p:ph sz="half" idx="2"/>
          </p:nvPr>
        </p:nvSpPr>
        <p:spPr/>
        <p:txBody>
          <a:bodyPr/>
          <a:lstStyle/>
          <a:p>
            <a:endParaRPr lang="tr-TR" dirty="0"/>
          </a:p>
        </p:txBody>
      </p:sp>
    </p:spTree>
    <p:extLst>
      <p:ext uri="{BB962C8B-B14F-4D97-AF65-F5344CB8AC3E}">
        <p14:creationId xmlns:p14="http://schemas.microsoft.com/office/powerpoint/2010/main" val="507747062"/>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3600" dirty="0" smtClean="0">
                <a:latin typeface="Arial" pitchFamily="34" charset="0"/>
                <a:cs typeface="Arial" pitchFamily="34" charset="0"/>
              </a:rPr>
              <a:t>LED SİSTEM VERİMİ</a:t>
            </a:r>
            <a:endParaRPr lang="tr-TR" sz="3600" dirty="0">
              <a:latin typeface="Arial" pitchFamily="34" charset="0"/>
              <a:cs typeface="Arial" pitchFamily="34" charset="0"/>
            </a:endParaRPr>
          </a:p>
        </p:txBody>
      </p:sp>
      <p:pic>
        <p:nvPicPr>
          <p:cNvPr id="6" name="İçerik Yer Tutucusu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55576" y="1844824"/>
            <a:ext cx="7062701" cy="3384376"/>
          </a:xfrm>
        </p:spPr>
      </p:pic>
      <p:sp>
        <p:nvSpPr>
          <p:cNvPr id="3" name="İçerik Yer Tutucusu 2"/>
          <p:cNvSpPr>
            <a:spLocks noGrp="1"/>
          </p:cNvSpPr>
          <p:nvPr>
            <p:ph sz="half" idx="1"/>
          </p:nvPr>
        </p:nvSpPr>
        <p:spPr/>
        <p:txBody>
          <a:bodyPr/>
          <a:lstStyle/>
          <a:p>
            <a:endParaRPr lang="tr-TR" dirty="0"/>
          </a:p>
        </p:txBody>
      </p:sp>
    </p:spTree>
    <p:extLst>
      <p:ext uri="{BB962C8B-B14F-4D97-AF65-F5344CB8AC3E}">
        <p14:creationId xmlns:p14="http://schemas.microsoft.com/office/powerpoint/2010/main" val="1866548323"/>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213901"/>
            <a:ext cx="7620000" cy="1512168"/>
          </a:xfrm>
        </p:spPr>
        <p:txBody>
          <a:bodyPr/>
          <a:lstStyle/>
          <a:p>
            <a:pPr lvl="0" algn="ctr"/>
            <a:r>
              <a:rPr lang="tr-TR" sz="3200" dirty="0">
                <a:latin typeface="Arial" pitchFamily="34" charset="0"/>
                <a:cs typeface="Arial" pitchFamily="34" charset="0"/>
              </a:rPr>
              <a:t>AYDINLATMA </a:t>
            </a:r>
            <a:r>
              <a:rPr lang="tr-TR" sz="3200" dirty="0" smtClean="0">
                <a:latin typeface="Arial" pitchFamily="34" charset="0"/>
                <a:cs typeface="Arial" pitchFamily="34" charset="0"/>
              </a:rPr>
              <a:t>ÇEŞİTLERİ:</a:t>
            </a:r>
            <a:br>
              <a:rPr lang="tr-TR" sz="3200" dirty="0" smtClean="0">
                <a:latin typeface="Arial" pitchFamily="34" charset="0"/>
                <a:cs typeface="Arial" pitchFamily="34" charset="0"/>
              </a:rPr>
            </a:br>
            <a:r>
              <a:rPr lang="tr-TR" sz="2400" dirty="0"/>
              <a:t>İÇ AYDINLATMA (KAPALI ALANLAR)</a:t>
            </a:r>
            <a:r>
              <a:rPr lang="tr-TR" sz="3200" dirty="0"/>
              <a:t/>
            </a:r>
            <a:br>
              <a:rPr lang="tr-TR" sz="3200" dirty="0"/>
            </a:br>
            <a:endParaRPr lang="tr-TR" sz="3200" dirty="0">
              <a:latin typeface="Arial" pitchFamily="34" charset="0"/>
              <a:cs typeface="Arial" pitchFamily="34" charset="0"/>
            </a:endParaRPr>
          </a:p>
        </p:txBody>
      </p:sp>
      <p:pic>
        <p:nvPicPr>
          <p:cNvPr id="5" name="İçerik Yer Tutucusu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7544" y="3068960"/>
            <a:ext cx="3168352" cy="2894295"/>
          </a:xfrm>
        </p:spPr>
      </p:pic>
      <p:pic>
        <p:nvPicPr>
          <p:cNvPr id="7" name="İçerik Yer Tutucusu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067944" y="3140968"/>
            <a:ext cx="4148702" cy="2264942"/>
          </a:xfrm>
        </p:spPr>
      </p:pic>
      <p:sp>
        <p:nvSpPr>
          <p:cNvPr id="6" name="Dikdörtgen 5"/>
          <p:cNvSpPr/>
          <p:nvPr/>
        </p:nvSpPr>
        <p:spPr>
          <a:xfrm>
            <a:off x="683568" y="2172425"/>
            <a:ext cx="3096344" cy="338554"/>
          </a:xfrm>
          <a:prstGeom prst="rect">
            <a:avLst/>
          </a:prstGeom>
        </p:spPr>
        <p:txBody>
          <a:bodyPr wrap="square">
            <a:spAutoFit/>
          </a:bodyPr>
          <a:lstStyle/>
          <a:p>
            <a:r>
              <a:rPr lang="tr-TR" sz="1600" b="1" dirty="0">
                <a:latin typeface="Arial" pitchFamily="34" charset="0"/>
                <a:cs typeface="Arial" pitchFamily="34" charset="0"/>
              </a:rPr>
              <a:t>*DOĞAL IŞIK (MİMARİ)</a:t>
            </a:r>
          </a:p>
        </p:txBody>
      </p:sp>
      <p:sp>
        <p:nvSpPr>
          <p:cNvPr id="8" name="Dikdörtgen 7"/>
          <p:cNvSpPr/>
          <p:nvPr/>
        </p:nvSpPr>
        <p:spPr>
          <a:xfrm>
            <a:off x="4853920" y="2172425"/>
            <a:ext cx="2618217" cy="369332"/>
          </a:xfrm>
          <a:prstGeom prst="rect">
            <a:avLst/>
          </a:prstGeom>
        </p:spPr>
        <p:txBody>
          <a:bodyPr wrap="none">
            <a:spAutoFit/>
          </a:bodyPr>
          <a:lstStyle/>
          <a:p>
            <a:r>
              <a:rPr lang="tr-TR" dirty="0" smtClean="0"/>
              <a:t>*</a:t>
            </a:r>
            <a:r>
              <a:rPr lang="tr-TR" sz="1600" b="1" dirty="0" smtClean="0">
                <a:latin typeface="Arial" pitchFamily="34" charset="0"/>
                <a:cs typeface="Arial" pitchFamily="34" charset="0"/>
              </a:rPr>
              <a:t>YAPAY IŞIK (ARMATÜR)</a:t>
            </a:r>
            <a:endParaRPr lang="tr-TR" sz="1600" b="1" dirty="0">
              <a:latin typeface="Arial" pitchFamily="34" charset="0"/>
              <a:cs typeface="Arial" pitchFamily="34" charset="0"/>
            </a:endParaRPr>
          </a:p>
        </p:txBody>
      </p:sp>
    </p:spTree>
    <p:extLst>
      <p:ext uri="{BB962C8B-B14F-4D97-AF65-F5344CB8AC3E}">
        <p14:creationId xmlns:p14="http://schemas.microsoft.com/office/powerpoint/2010/main" val="7147801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3200" dirty="0">
                <a:latin typeface="Arial" pitchFamily="34" charset="0"/>
                <a:cs typeface="Arial" pitchFamily="34" charset="0"/>
              </a:rPr>
              <a:t>AYDINLATMA ÇEŞİTLERİ:</a:t>
            </a:r>
            <a:br>
              <a:rPr lang="tr-TR" sz="3200" dirty="0">
                <a:latin typeface="Arial" pitchFamily="34" charset="0"/>
                <a:cs typeface="Arial" pitchFamily="34" charset="0"/>
              </a:rPr>
            </a:br>
            <a:r>
              <a:rPr lang="tr-TR" sz="2400" dirty="0">
                <a:cs typeface="Arial" pitchFamily="34" charset="0"/>
              </a:rPr>
              <a:t>DIŞ AYDINLATMA (AÇIK ALANLAR)</a:t>
            </a:r>
          </a:p>
        </p:txBody>
      </p:sp>
      <p:pic>
        <p:nvPicPr>
          <p:cNvPr id="5" name="İçerik Yer Tutucusu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199" y="2128178"/>
            <a:ext cx="3870809" cy="3605078"/>
          </a:xfrm>
        </p:spPr>
      </p:pic>
      <p:pic>
        <p:nvPicPr>
          <p:cNvPr id="6" name="İçerik Yer Tutucusu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2107698"/>
            <a:ext cx="3505200" cy="3604170"/>
          </a:xfrm>
        </p:spPr>
      </p:pic>
      <p:sp>
        <p:nvSpPr>
          <p:cNvPr id="7" name="Dikdörtgen 6"/>
          <p:cNvSpPr/>
          <p:nvPr/>
        </p:nvSpPr>
        <p:spPr>
          <a:xfrm>
            <a:off x="3275856" y="1628800"/>
            <a:ext cx="2880340" cy="369332"/>
          </a:xfrm>
          <a:prstGeom prst="rect">
            <a:avLst/>
          </a:prstGeom>
        </p:spPr>
        <p:txBody>
          <a:bodyPr wrap="none">
            <a:spAutoFit/>
          </a:bodyPr>
          <a:lstStyle/>
          <a:p>
            <a:r>
              <a:rPr lang="tr-TR" b="1" dirty="0">
                <a:latin typeface="Arial" pitchFamily="34" charset="0"/>
                <a:cs typeface="Arial" pitchFamily="34" charset="0"/>
              </a:rPr>
              <a:t>*YAPAY IŞIK (ARMATÜR</a:t>
            </a:r>
            <a:r>
              <a:rPr lang="tr-TR" dirty="0"/>
              <a:t>)</a:t>
            </a:r>
          </a:p>
        </p:txBody>
      </p:sp>
    </p:spTree>
    <p:extLst>
      <p:ext uri="{BB962C8B-B14F-4D97-AF65-F5344CB8AC3E}">
        <p14:creationId xmlns:p14="http://schemas.microsoft.com/office/powerpoint/2010/main" val="4022521365"/>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476672"/>
            <a:ext cx="7620000" cy="2722314"/>
          </a:xfrm>
        </p:spPr>
        <p:txBody>
          <a:bodyPr/>
          <a:lstStyle/>
          <a:p>
            <a:pPr lvl="0"/>
            <a:r>
              <a:rPr lang="tr-TR" sz="2400" dirty="0">
                <a:latin typeface="Arial" pitchFamily="34" charset="0"/>
                <a:cs typeface="Arial" pitchFamily="34" charset="0"/>
              </a:rPr>
              <a:t>KENTSEL </a:t>
            </a:r>
            <a:r>
              <a:rPr lang="tr-TR" sz="2400" dirty="0" smtClean="0">
                <a:latin typeface="Arial" pitchFamily="34" charset="0"/>
                <a:cs typeface="Arial" pitchFamily="34" charset="0"/>
              </a:rPr>
              <a:t> AYDINLATMA </a:t>
            </a:r>
            <a:r>
              <a:rPr lang="tr-TR" sz="2400" dirty="0" smtClean="0">
                <a:latin typeface="Arial" pitchFamily="34" charset="0"/>
                <a:cs typeface="Arial" pitchFamily="34" charset="0"/>
              </a:rPr>
              <a:t>ÇEŞİTLERİ</a:t>
            </a:r>
            <a:br>
              <a:rPr lang="tr-TR" sz="2400" dirty="0" smtClean="0">
                <a:latin typeface="Arial" pitchFamily="34" charset="0"/>
                <a:cs typeface="Arial" pitchFamily="34" charset="0"/>
              </a:rPr>
            </a:br>
            <a:r>
              <a:rPr lang="tr-TR" sz="2400" dirty="0" smtClean="0">
                <a:latin typeface="Arial" pitchFamily="34" charset="0"/>
                <a:cs typeface="Arial" pitchFamily="34" charset="0"/>
              </a:rPr>
              <a:t/>
            </a:r>
            <a:br>
              <a:rPr lang="tr-TR" sz="2400" dirty="0" smtClean="0">
                <a:latin typeface="Arial" pitchFamily="34" charset="0"/>
                <a:cs typeface="Arial" pitchFamily="34" charset="0"/>
              </a:rPr>
            </a:br>
            <a:r>
              <a:rPr lang="tr-TR" sz="1800" dirty="0" smtClean="0">
                <a:solidFill>
                  <a:schemeClr val="tx1"/>
                </a:solidFill>
                <a:latin typeface="Arial" pitchFamily="34" charset="0"/>
                <a:cs typeface="Arial" pitchFamily="34" charset="0"/>
              </a:rPr>
              <a:t>Gün batımında, </a:t>
            </a:r>
            <a:r>
              <a:rPr lang="tr-TR" sz="1800" dirty="0">
                <a:solidFill>
                  <a:schemeClr val="tx1"/>
                </a:solidFill>
                <a:latin typeface="Arial" pitchFamily="34" charset="0"/>
                <a:cs typeface="Arial" pitchFamily="34" charset="0"/>
              </a:rPr>
              <a:t>kentin yaşamına devam etmesini sağlayan ve bunula birlikte kentin yapısını vurgulayıp insanları etkileyen aydınlatmaların tümüdür. Bu bağlamda iki ana başlık altında toplanabilir.</a:t>
            </a:r>
            <a:r>
              <a:rPr lang="tr-TR" sz="3200" dirty="0"/>
              <a:t/>
            </a:r>
            <a:br>
              <a:rPr lang="tr-TR" sz="3200" dirty="0"/>
            </a:br>
            <a:endParaRPr lang="tr-TR" sz="3200" dirty="0">
              <a:latin typeface="Arial" pitchFamily="34" charset="0"/>
              <a:cs typeface="Arial" pitchFamily="34" charset="0"/>
            </a:endParaRPr>
          </a:p>
        </p:txBody>
      </p:sp>
      <p:sp>
        <p:nvSpPr>
          <p:cNvPr id="3" name="Metin Yer Tutucusu 2"/>
          <p:cNvSpPr>
            <a:spLocks noGrp="1"/>
          </p:cNvSpPr>
          <p:nvPr>
            <p:ph type="body" idx="1"/>
          </p:nvPr>
        </p:nvSpPr>
        <p:spPr>
          <a:xfrm>
            <a:off x="467544" y="3212976"/>
            <a:ext cx="3168352" cy="936104"/>
          </a:xfrm>
        </p:spPr>
        <p:txBody>
          <a:bodyPr/>
          <a:lstStyle/>
          <a:p>
            <a:pPr lvl="0" algn="l">
              <a:lnSpc>
                <a:spcPct val="115000"/>
              </a:lnSpc>
              <a:spcAft>
                <a:spcPts val="1000"/>
              </a:spcAft>
              <a:buClrTx/>
            </a:pPr>
            <a:r>
              <a:rPr lang="tr-TR" sz="1400" b="0" dirty="0" smtClean="0">
                <a:solidFill>
                  <a:schemeClr val="tx1"/>
                </a:solidFill>
                <a:latin typeface="Arial" pitchFamily="34" charset="0"/>
                <a:ea typeface="Calibri"/>
                <a:cs typeface="Arial" pitchFamily="34" charset="0"/>
              </a:rPr>
              <a:t>1.İşlevsel </a:t>
            </a:r>
            <a:r>
              <a:rPr lang="tr-TR" sz="1400" b="0" dirty="0">
                <a:solidFill>
                  <a:schemeClr val="tx1"/>
                </a:solidFill>
                <a:latin typeface="Arial" pitchFamily="34" charset="0"/>
                <a:ea typeface="Calibri"/>
                <a:cs typeface="Arial" pitchFamily="34" charset="0"/>
              </a:rPr>
              <a:t>Aydınlatma (Emniyet, Güvenlik, Ulaşım, Yönlendirme, Sportif Alanlar)</a:t>
            </a:r>
          </a:p>
          <a:p>
            <a:endParaRPr lang="tr-TR" dirty="0"/>
          </a:p>
        </p:txBody>
      </p:sp>
      <p:pic>
        <p:nvPicPr>
          <p:cNvPr id="8" name="İçerik Yer Tutucusu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95536" y="4077072"/>
            <a:ext cx="3657600" cy="1960833"/>
          </a:xfrm>
        </p:spPr>
      </p:pic>
      <p:sp>
        <p:nvSpPr>
          <p:cNvPr id="5" name="Metin Yer Tutucusu 4"/>
          <p:cNvSpPr>
            <a:spLocks noGrp="1"/>
          </p:cNvSpPr>
          <p:nvPr>
            <p:ph type="body" sz="quarter" idx="3"/>
          </p:nvPr>
        </p:nvSpPr>
        <p:spPr>
          <a:xfrm>
            <a:off x="4211960" y="2708920"/>
            <a:ext cx="3729608" cy="639762"/>
          </a:xfrm>
        </p:spPr>
        <p:txBody>
          <a:bodyPr/>
          <a:lstStyle/>
          <a:p>
            <a:pPr algn="l"/>
            <a:r>
              <a:rPr lang="tr-TR" sz="1400" b="0" dirty="0">
                <a:solidFill>
                  <a:schemeClr val="tx1"/>
                </a:solidFill>
                <a:latin typeface="Arial" pitchFamily="34" charset="0"/>
                <a:ea typeface="Calibri"/>
                <a:cs typeface="Arial" pitchFamily="34" charset="0"/>
              </a:rPr>
              <a:t>2.</a:t>
            </a:r>
            <a:r>
              <a:rPr lang="tr-TR" sz="1400" b="0" dirty="0" smtClean="0">
                <a:solidFill>
                  <a:schemeClr val="tx1"/>
                </a:solidFill>
                <a:latin typeface="Arial" pitchFamily="34" charset="0"/>
                <a:ea typeface="Calibri"/>
                <a:cs typeface="Arial" pitchFamily="34" charset="0"/>
              </a:rPr>
              <a:t>Mimari Aydınlatma    </a:t>
            </a:r>
          </a:p>
          <a:p>
            <a:pPr algn="l"/>
            <a:r>
              <a:rPr lang="tr-TR" sz="1400" b="0" dirty="0" smtClean="0">
                <a:solidFill>
                  <a:schemeClr val="tx1"/>
                </a:solidFill>
                <a:latin typeface="Arial" pitchFamily="34" charset="0"/>
                <a:ea typeface="Calibri"/>
                <a:cs typeface="Arial" pitchFamily="34" charset="0"/>
              </a:rPr>
              <a:t> </a:t>
            </a:r>
            <a:r>
              <a:rPr lang="tr-TR" sz="1400" b="0" dirty="0">
                <a:solidFill>
                  <a:schemeClr val="tx1"/>
                </a:solidFill>
                <a:latin typeface="Arial" pitchFamily="34" charset="0"/>
                <a:ea typeface="Calibri"/>
                <a:cs typeface="Arial" pitchFamily="34" charset="0"/>
              </a:rPr>
              <a:t>(Park, Bahçe, Bina Dışı gibi) </a:t>
            </a:r>
          </a:p>
        </p:txBody>
      </p:sp>
      <p:pic>
        <p:nvPicPr>
          <p:cNvPr id="7" name="İçerik Yer Tutucusu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211960" y="4077072"/>
            <a:ext cx="3657600" cy="1941119"/>
          </a:xfrm>
        </p:spPr>
      </p:pic>
    </p:spTree>
    <p:extLst>
      <p:ext uri="{BB962C8B-B14F-4D97-AF65-F5344CB8AC3E}">
        <p14:creationId xmlns:p14="http://schemas.microsoft.com/office/powerpoint/2010/main" val="35895888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476672"/>
            <a:ext cx="8064896" cy="3456384"/>
          </a:xfrm>
        </p:spPr>
        <p:txBody>
          <a:bodyPr/>
          <a:lstStyle/>
          <a:p>
            <a:r>
              <a:rPr lang="tr-TR" sz="3200" dirty="0">
                <a:latin typeface="Arial" pitchFamily="34" charset="0"/>
                <a:cs typeface="Arial" pitchFamily="34" charset="0"/>
              </a:rPr>
              <a:t>IŞIK KİRLİLİĞİ NEDİR</a:t>
            </a:r>
            <a:r>
              <a:rPr lang="tr-TR" sz="3200" dirty="0" smtClean="0">
                <a:latin typeface="Arial" pitchFamily="34" charset="0"/>
                <a:cs typeface="Arial" pitchFamily="34" charset="0"/>
              </a:rPr>
              <a:t>?</a:t>
            </a:r>
            <a:r>
              <a:rPr lang="tr-TR" sz="2800" dirty="0" smtClean="0">
                <a:latin typeface="Arial" pitchFamily="34" charset="0"/>
                <a:cs typeface="Arial" pitchFamily="34" charset="0"/>
              </a:rPr>
              <a:t/>
            </a:r>
            <a:br>
              <a:rPr lang="tr-TR" sz="2800" dirty="0" smtClean="0">
                <a:latin typeface="Arial" pitchFamily="34" charset="0"/>
                <a:cs typeface="Arial" pitchFamily="34" charset="0"/>
              </a:rPr>
            </a:br>
            <a:r>
              <a:rPr lang="tr-TR" sz="2800" dirty="0">
                <a:latin typeface="Arial" pitchFamily="34" charset="0"/>
                <a:cs typeface="Arial" pitchFamily="34" charset="0"/>
              </a:rPr>
              <a:t/>
            </a:r>
            <a:br>
              <a:rPr lang="tr-TR" sz="2800" dirty="0">
                <a:latin typeface="Arial" pitchFamily="34" charset="0"/>
                <a:cs typeface="Arial" pitchFamily="34" charset="0"/>
              </a:rPr>
            </a:br>
            <a:r>
              <a:rPr lang="tr-TR" sz="1800" dirty="0">
                <a:solidFill>
                  <a:schemeClr val="tx1"/>
                </a:solidFill>
                <a:latin typeface="Arial" pitchFamily="34" charset="0"/>
                <a:cs typeface="Arial" pitchFamily="34" charset="0"/>
              </a:rPr>
              <a:t>Yanlış yerde, yanlış miktarda, yanlış yönde ve yanlış zamanda ışık kullanılmasıdır. Bu beraberinde bitki ve hayvanların doğal yaşamının bozulmasına, kentlerin görsel bozulmalarına, astronomik gözlemlerin güçleşmesine, inanların görsel eylem etkinliklerinin engellenmesine ve enerji kaybına sebep olmaktadır. </a:t>
            </a:r>
            <a:r>
              <a:rPr lang="tr-TR" sz="3200" dirty="0"/>
              <a:t/>
            </a:r>
            <a:br>
              <a:rPr lang="tr-TR" sz="3200" dirty="0"/>
            </a:br>
            <a:r>
              <a:rPr lang="tr-TR" sz="3200" dirty="0" smtClean="0">
                <a:latin typeface="Arial" pitchFamily="34" charset="0"/>
                <a:cs typeface="Arial" pitchFamily="34" charset="0"/>
              </a:rPr>
              <a:t/>
            </a:r>
            <a:br>
              <a:rPr lang="tr-TR" sz="3200" dirty="0" smtClean="0">
                <a:latin typeface="Arial" pitchFamily="34" charset="0"/>
                <a:cs typeface="Arial" pitchFamily="34" charset="0"/>
              </a:rPr>
            </a:br>
            <a:r>
              <a:rPr lang="tr-TR" sz="3200" dirty="0" smtClean="0">
                <a:latin typeface="Arial" pitchFamily="34" charset="0"/>
                <a:cs typeface="Arial" pitchFamily="34" charset="0"/>
              </a:rPr>
              <a:t/>
            </a:r>
            <a:br>
              <a:rPr lang="tr-TR" sz="3200" dirty="0" smtClean="0">
                <a:latin typeface="Arial" pitchFamily="34" charset="0"/>
                <a:cs typeface="Arial" pitchFamily="34" charset="0"/>
              </a:rPr>
            </a:br>
            <a:endParaRPr lang="tr-TR" sz="3200" dirty="0">
              <a:latin typeface="Arial" pitchFamily="34" charset="0"/>
              <a:cs typeface="Arial" pitchFamily="34"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7" y="2745278"/>
            <a:ext cx="4896544" cy="3655523"/>
          </a:xfrm>
        </p:spPr>
      </p:pic>
    </p:spTree>
    <p:extLst>
      <p:ext uri="{BB962C8B-B14F-4D97-AF65-F5344CB8AC3E}">
        <p14:creationId xmlns:p14="http://schemas.microsoft.com/office/powerpoint/2010/main" val="2752302381"/>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95536" y="620688"/>
            <a:ext cx="7543800" cy="1872208"/>
          </a:xfrm>
        </p:spPr>
        <p:txBody>
          <a:bodyPr/>
          <a:lstStyle/>
          <a:p>
            <a:r>
              <a:rPr lang="tr-TR" sz="3200" dirty="0">
                <a:latin typeface="Arial" pitchFamily="34" charset="0"/>
                <a:cs typeface="Arial" pitchFamily="34" charset="0"/>
              </a:rPr>
              <a:t>IŞIK KİRLİLİĞİ NASIL ÖNLENİR?</a:t>
            </a:r>
            <a:r>
              <a:rPr lang="tr-TR" dirty="0">
                <a:latin typeface="Arial" pitchFamily="34" charset="0"/>
                <a:cs typeface="Arial" pitchFamily="34" charset="0"/>
              </a:rPr>
              <a:t/>
            </a:r>
            <a:br>
              <a:rPr lang="tr-TR" dirty="0">
                <a:latin typeface="Arial" pitchFamily="34" charset="0"/>
                <a:cs typeface="Arial" pitchFamily="34" charset="0"/>
              </a:rPr>
            </a:br>
            <a:endParaRPr lang="tr-TR" dirty="0">
              <a:latin typeface="Arial" pitchFamily="34" charset="0"/>
              <a:cs typeface="Arial" pitchFamily="34" charset="0"/>
            </a:endParaRPr>
          </a:p>
        </p:txBody>
      </p:sp>
      <p:sp>
        <p:nvSpPr>
          <p:cNvPr id="3" name="Alt Başlık 2"/>
          <p:cNvSpPr>
            <a:spLocks noGrp="1"/>
          </p:cNvSpPr>
          <p:nvPr>
            <p:ph type="subTitle" idx="1"/>
          </p:nvPr>
        </p:nvSpPr>
        <p:spPr>
          <a:xfrm>
            <a:off x="685800" y="1988840"/>
            <a:ext cx="6461760" cy="4104456"/>
          </a:xfrm>
        </p:spPr>
        <p:txBody>
          <a:bodyPr/>
          <a:lstStyle/>
          <a:p>
            <a:r>
              <a:rPr lang="tr-TR" sz="3200" dirty="0">
                <a:solidFill>
                  <a:schemeClr val="tx1"/>
                </a:solidFill>
                <a:latin typeface="Arial" pitchFamily="34" charset="0"/>
                <a:cs typeface="Arial" pitchFamily="34" charset="0"/>
              </a:rPr>
              <a:t>Belli kurallar, standartlar ve yönetmelikler oluşturularak, tüm tasarımcılar ve bireylerin kısaca tüm kullanıcıların uymasını sağlamakla önlenebilir, aksi halde IŞIK KİRLİLİĞİ kaçınılmaz bir sonsuzluktur.</a:t>
            </a:r>
          </a:p>
          <a:p>
            <a:r>
              <a:rPr lang="tr-TR" sz="3200" dirty="0"/>
              <a:t> </a:t>
            </a:r>
          </a:p>
          <a:p>
            <a:endParaRPr lang="tr-TR" dirty="0">
              <a:latin typeface="Arial" pitchFamily="34" charset="0"/>
              <a:cs typeface="Arial" pitchFamily="34" charset="0"/>
            </a:endParaRPr>
          </a:p>
        </p:txBody>
      </p:sp>
    </p:spTree>
    <p:extLst>
      <p:ext uri="{BB962C8B-B14F-4D97-AF65-F5344CB8AC3E}">
        <p14:creationId xmlns:p14="http://schemas.microsoft.com/office/powerpoint/2010/main" val="1924706406"/>
      </p:ext>
    </p:extLst>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95536" y="476673"/>
            <a:ext cx="7543800" cy="792088"/>
          </a:xfrm>
        </p:spPr>
        <p:txBody>
          <a:bodyPr/>
          <a:lstStyle/>
          <a:p>
            <a:r>
              <a:rPr lang="tr-TR" sz="3200" dirty="0">
                <a:latin typeface="Arial" pitchFamily="34" charset="0"/>
                <a:cs typeface="Arial" pitchFamily="34" charset="0"/>
              </a:rPr>
              <a:t>AYDINLATMA TEKNİĞİ:</a:t>
            </a:r>
          </a:p>
        </p:txBody>
      </p:sp>
      <p:sp>
        <p:nvSpPr>
          <p:cNvPr id="3" name="Alt Başlık 2"/>
          <p:cNvSpPr>
            <a:spLocks noGrp="1"/>
          </p:cNvSpPr>
          <p:nvPr>
            <p:ph type="subTitle" idx="1"/>
          </p:nvPr>
        </p:nvSpPr>
        <p:spPr>
          <a:xfrm>
            <a:off x="685800" y="1556792"/>
            <a:ext cx="6461760" cy="4082008"/>
          </a:xfrm>
        </p:spPr>
        <p:txBody>
          <a:bodyPr/>
          <a:lstStyle/>
          <a:p>
            <a:pPr marL="342900" indent="-342900">
              <a:buClrTx/>
              <a:buFont typeface="Wingdings" pitchFamily="2" charset="2"/>
              <a:buChar char="Ø"/>
            </a:pPr>
            <a:r>
              <a:rPr lang="tr-TR" dirty="0" smtClean="0">
                <a:solidFill>
                  <a:schemeClr val="tx1"/>
                </a:solidFill>
                <a:latin typeface="Arial" pitchFamily="34" charset="0"/>
                <a:cs typeface="Arial" pitchFamily="34" charset="0"/>
              </a:rPr>
              <a:t>Görme </a:t>
            </a:r>
            <a:r>
              <a:rPr lang="tr-TR" dirty="0">
                <a:solidFill>
                  <a:schemeClr val="tx1"/>
                </a:solidFill>
                <a:latin typeface="Arial" pitchFamily="34" charset="0"/>
                <a:cs typeface="Arial" pitchFamily="34" charset="0"/>
              </a:rPr>
              <a:t>ve renk özellikleri,</a:t>
            </a:r>
          </a:p>
          <a:p>
            <a:pPr marL="342900" indent="-342900">
              <a:buClrTx/>
              <a:buFont typeface="Wingdings" pitchFamily="2" charset="2"/>
              <a:buChar char="Ø"/>
            </a:pPr>
            <a:r>
              <a:rPr lang="tr-TR" dirty="0" smtClean="0">
                <a:solidFill>
                  <a:schemeClr val="tx1"/>
                </a:solidFill>
                <a:latin typeface="Arial" pitchFamily="34" charset="0"/>
                <a:cs typeface="Arial" pitchFamily="34" charset="0"/>
              </a:rPr>
              <a:t>Doğal </a:t>
            </a:r>
            <a:r>
              <a:rPr lang="tr-TR" dirty="0">
                <a:solidFill>
                  <a:schemeClr val="tx1"/>
                </a:solidFill>
                <a:latin typeface="Arial" pitchFamily="34" charset="0"/>
                <a:cs typeface="Arial" pitchFamily="34" charset="0"/>
              </a:rPr>
              <a:t>ve yapay ışık kaynakları,</a:t>
            </a:r>
          </a:p>
          <a:p>
            <a:pPr marL="342900" indent="-342900">
              <a:buClrTx/>
              <a:buFont typeface="Wingdings" pitchFamily="2" charset="2"/>
              <a:buChar char="Ø"/>
            </a:pPr>
            <a:r>
              <a:rPr lang="tr-TR" dirty="0" smtClean="0">
                <a:solidFill>
                  <a:schemeClr val="tx1"/>
                </a:solidFill>
                <a:latin typeface="Arial" pitchFamily="34" charset="0"/>
                <a:cs typeface="Arial" pitchFamily="34" charset="0"/>
              </a:rPr>
              <a:t>Alanın </a:t>
            </a:r>
            <a:r>
              <a:rPr lang="tr-TR" dirty="0">
                <a:solidFill>
                  <a:schemeClr val="tx1"/>
                </a:solidFill>
                <a:latin typeface="Arial" pitchFamily="34" charset="0"/>
                <a:cs typeface="Arial" pitchFamily="34" charset="0"/>
              </a:rPr>
              <a:t>ve malzemelerin ışıksal  ve </a:t>
            </a:r>
            <a:r>
              <a:rPr lang="tr-TR" dirty="0" err="1">
                <a:solidFill>
                  <a:schemeClr val="tx1"/>
                </a:solidFill>
                <a:latin typeface="Arial" pitchFamily="34" charset="0"/>
                <a:cs typeface="Arial" pitchFamily="34" charset="0"/>
              </a:rPr>
              <a:t>renksel</a:t>
            </a:r>
            <a:r>
              <a:rPr lang="tr-TR" dirty="0">
                <a:solidFill>
                  <a:schemeClr val="tx1"/>
                </a:solidFill>
                <a:latin typeface="Arial" pitchFamily="34" charset="0"/>
                <a:cs typeface="Arial" pitchFamily="34" charset="0"/>
              </a:rPr>
              <a:t> özellikleri,</a:t>
            </a:r>
          </a:p>
          <a:p>
            <a:pPr marL="342900" indent="-342900">
              <a:buClrTx/>
              <a:buFont typeface="Wingdings" pitchFamily="2" charset="2"/>
              <a:buChar char="Ø"/>
            </a:pPr>
            <a:r>
              <a:rPr lang="tr-TR" dirty="0" err="1" smtClean="0">
                <a:solidFill>
                  <a:schemeClr val="tx1"/>
                </a:solidFill>
                <a:latin typeface="Arial" pitchFamily="34" charset="0"/>
                <a:cs typeface="Arial" pitchFamily="34" charset="0"/>
              </a:rPr>
              <a:t>Esteik</a:t>
            </a:r>
            <a:r>
              <a:rPr lang="tr-TR" dirty="0" smtClean="0">
                <a:solidFill>
                  <a:schemeClr val="tx1"/>
                </a:solidFill>
                <a:latin typeface="Arial" pitchFamily="34" charset="0"/>
                <a:cs typeface="Arial" pitchFamily="34" charset="0"/>
              </a:rPr>
              <a:t> </a:t>
            </a:r>
            <a:r>
              <a:rPr lang="tr-TR" dirty="0">
                <a:solidFill>
                  <a:schemeClr val="tx1"/>
                </a:solidFill>
                <a:latin typeface="Arial" pitchFamily="34" charset="0"/>
                <a:cs typeface="Arial" pitchFamily="34" charset="0"/>
              </a:rPr>
              <a:t>ve mimari kavramları,</a:t>
            </a:r>
          </a:p>
          <a:p>
            <a:pPr marL="342900" indent="-342900">
              <a:buClrTx/>
              <a:buFont typeface="Wingdings" pitchFamily="2" charset="2"/>
              <a:buChar char="Ø"/>
            </a:pPr>
            <a:r>
              <a:rPr lang="tr-TR" dirty="0" smtClean="0">
                <a:solidFill>
                  <a:schemeClr val="tx1"/>
                </a:solidFill>
                <a:latin typeface="Arial" pitchFamily="34" charset="0"/>
                <a:cs typeface="Arial" pitchFamily="34" charset="0"/>
              </a:rPr>
              <a:t>Ölçme </a:t>
            </a:r>
            <a:r>
              <a:rPr lang="tr-TR" dirty="0">
                <a:solidFill>
                  <a:schemeClr val="tx1"/>
                </a:solidFill>
                <a:latin typeface="Arial" pitchFamily="34" charset="0"/>
                <a:cs typeface="Arial" pitchFamily="34" charset="0"/>
              </a:rPr>
              <a:t>ve hesaplama </a:t>
            </a:r>
            <a:r>
              <a:rPr lang="tr-TR" dirty="0" smtClean="0">
                <a:solidFill>
                  <a:schemeClr val="tx1"/>
                </a:solidFill>
                <a:latin typeface="Arial" pitchFamily="34" charset="0"/>
                <a:cs typeface="Arial" pitchFamily="34" charset="0"/>
              </a:rPr>
              <a:t>teknikleri</a:t>
            </a:r>
          </a:p>
          <a:p>
            <a:pPr marL="342900" indent="-342900">
              <a:buClrTx/>
              <a:buFont typeface="Wingdings" pitchFamily="2" charset="2"/>
              <a:buChar char="Ø"/>
            </a:pPr>
            <a:endParaRPr lang="tr-TR" dirty="0">
              <a:solidFill>
                <a:schemeClr val="tx1"/>
              </a:solidFill>
              <a:latin typeface="Arial" pitchFamily="34" charset="0"/>
              <a:cs typeface="Arial" pitchFamily="34" charset="0"/>
            </a:endParaRPr>
          </a:p>
          <a:p>
            <a:pPr marL="342900" indent="-342900">
              <a:buClrTx/>
              <a:buFont typeface="Wingdings" pitchFamily="2" charset="2"/>
              <a:buChar char="Ø"/>
            </a:pPr>
            <a:endParaRPr lang="tr-TR" dirty="0" smtClean="0">
              <a:solidFill>
                <a:schemeClr val="tx1"/>
              </a:solidFill>
              <a:latin typeface="Arial" pitchFamily="34" charset="0"/>
              <a:cs typeface="Arial" pitchFamily="34" charset="0"/>
            </a:endParaRPr>
          </a:p>
          <a:p>
            <a:r>
              <a:rPr lang="tr-TR" dirty="0">
                <a:solidFill>
                  <a:schemeClr val="tx1"/>
                </a:solidFill>
                <a:latin typeface="Arial" pitchFamily="34" charset="0"/>
                <a:cs typeface="Arial" pitchFamily="34" charset="0"/>
              </a:rPr>
              <a:t>Gibi bilimsel veri ve bilgilerden yararlanır.</a:t>
            </a:r>
          </a:p>
          <a:p>
            <a:r>
              <a:rPr lang="tr-TR" dirty="0"/>
              <a:t> </a:t>
            </a:r>
          </a:p>
          <a:p>
            <a:pPr>
              <a:buClrTx/>
            </a:pPr>
            <a:endParaRPr lang="tr-TR" dirty="0">
              <a:solidFill>
                <a:schemeClr val="tx1"/>
              </a:solidFill>
              <a:latin typeface="Arial" pitchFamily="34" charset="0"/>
              <a:cs typeface="Arial" pitchFamily="34" charset="0"/>
            </a:endParaRPr>
          </a:p>
          <a:p>
            <a:pPr marL="342900" indent="-342900">
              <a:buClrTx/>
              <a:buFont typeface="Wingdings" pitchFamily="2" charset="2"/>
              <a:buChar char="Ø"/>
            </a:pPr>
            <a:endParaRPr lang="tr-TR" dirty="0"/>
          </a:p>
        </p:txBody>
      </p:sp>
    </p:spTree>
    <p:extLst>
      <p:ext uri="{BB962C8B-B14F-4D97-AF65-F5344CB8AC3E}">
        <p14:creationId xmlns:p14="http://schemas.microsoft.com/office/powerpoint/2010/main" val="30442338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dirty="0" smtClean="0">
                <a:latin typeface="Arial" pitchFamily="34" charset="0"/>
                <a:cs typeface="Arial" pitchFamily="34" charset="0"/>
              </a:rPr>
              <a:t>Işık Kaynakları Lambaları</a:t>
            </a:r>
            <a:endParaRPr lang="tr-TR" sz="3200" dirty="0">
              <a:latin typeface="Arial" pitchFamily="34" charset="0"/>
              <a:cs typeface="Arial"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0012749">
            <a:off x="4843358" y="2162083"/>
            <a:ext cx="2152951" cy="3219900"/>
          </a:xfrm>
        </p:spPr>
      </p:pic>
      <p:sp>
        <p:nvSpPr>
          <p:cNvPr id="5" name="Rectangle 4"/>
          <p:cNvSpPr/>
          <p:nvPr/>
        </p:nvSpPr>
        <p:spPr>
          <a:xfrm>
            <a:off x="755576" y="3501008"/>
            <a:ext cx="3168352" cy="461665"/>
          </a:xfrm>
          <a:prstGeom prst="rect">
            <a:avLst/>
          </a:prstGeom>
        </p:spPr>
        <p:txBody>
          <a:bodyPr wrap="square">
            <a:spAutoFit/>
          </a:bodyPr>
          <a:lstStyle/>
          <a:p>
            <a:pPr marL="285750" indent="-285750">
              <a:buFont typeface="Wingdings" pitchFamily="2" charset="2"/>
              <a:buChar char="Ø"/>
            </a:pPr>
            <a:r>
              <a:rPr lang="tr-TR" sz="2400" b="1" dirty="0" smtClean="0">
                <a:solidFill>
                  <a:srgbClr val="0070C0"/>
                </a:solidFill>
                <a:latin typeface="Arial" pitchFamily="34" charset="0"/>
                <a:cs typeface="Arial" pitchFamily="34" charset="0"/>
              </a:rPr>
              <a:t>Akkor</a:t>
            </a:r>
            <a:r>
              <a:rPr lang="tr-TR" sz="2400" baseline="0" dirty="0" smtClean="0">
                <a:solidFill>
                  <a:srgbClr val="0070C0"/>
                </a:solidFill>
                <a:latin typeface="Arial" pitchFamily="34" charset="0"/>
                <a:cs typeface="Arial" pitchFamily="34" charset="0"/>
              </a:rPr>
              <a:t> </a:t>
            </a:r>
            <a:r>
              <a:rPr lang="tr-TR" sz="2000" b="1" baseline="0" dirty="0" smtClean="0">
                <a:solidFill>
                  <a:srgbClr val="0070C0"/>
                </a:solidFill>
                <a:latin typeface="Arial" pitchFamily="34" charset="0"/>
                <a:cs typeface="Arial" pitchFamily="34" charset="0"/>
              </a:rPr>
              <a:t>Filamanlı</a:t>
            </a:r>
            <a:endParaRPr lang="tr-TR" sz="2400" b="1" baseline="0" dirty="0" smtClean="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93227309"/>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772816"/>
            <a:ext cx="6694512" cy="2088232"/>
          </a:xfrm>
        </p:spPr>
        <p:txBody>
          <a:bodyPr/>
          <a:lstStyle/>
          <a:p>
            <a:pPr algn="ctr"/>
            <a:r>
              <a:rPr lang="tr-TR" sz="8800" b="1" dirty="0">
                <a:latin typeface="Arial" pitchFamily="34" charset="0"/>
                <a:cs typeface="Arial" pitchFamily="34" charset="0"/>
              </a:rPr>
              <a:t>SON</a:t>
            </a:r>
            <a:endParaRPr lang="tr-TR" sz="8800" dirty="0">
              <a:latin typeface="Arial" pitchFamily="34" charset="0"/>
              <a:cs typeface="Arial" pitchFamily="34" charset="0"/>
            </a:endParaRPr>
          </a:p>
        </p:txBody>
      </p:sp>
      <p:sp>
        <p:nvSpPr>
          <p:cNvPr id="3" name="Alt Başlık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43069203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dirty="0" smtClean="0">
                <a:latin typeface="Arial" pitchFamily="34" charset="0"/>
                <a:cs typeface="Arial" pitchFamily="34" charset="0"/>
              </a:rPr>
              <a:t>Işık Kaynakları Lambaları</a:t>
            </a:r>
            <a:endParaRPr lang="tr-TR" sz="3200" dirty="0">
              <a:latin typeface="Arial" pitchFamily="34" charset="0"/>
              <a:cs typeface="Arial"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5696" y="2098074"/>
            <a:ext cx="2467320" cy="3267531"/>
          </a:xfrm>
        </p:spPr>
      </p:pic>
      <p:sp>
        <p:nvSpPr>
          <p:cNvPr id="5" name="Rectangle 4"/>
          <p:cNvSpPr/>
          <p:nvPr/>
        </p:nvSpPr>
        <p:spPr>
          <a:xfrm>
            <a:off x="4788024" y="3501008"/>
            <a:ext cx="3600400" cy="461665"/>
          </a:xfrm>
          <a:prstGeom prst="rect">
            <a:avLst/>
          </a:prstGeom>
        </p:spPr>
        <p:txBody>
          <a:bodyPr wrap="square">
            <a:spAutoFit/>
          </a:bodyPr>
          <a:lstStyle/>
          <a:p>
            <a:pPr marL="285750" indent="-285750">
              <a:buFont typeface="Wingdings" pitchFamily="2" charset="2"/>
              <a:buChar char="Ø"/>
            </a:pPr>
            <a:r>
              <a:rPr lang="tr-TR" sz="2000" b="1" dirty="0" smtClean="0">
                <a:solidFill>
                  <a:srgbClr val="0070C0"/>
                </a:solidFill>
                <a:latin typeface="Arial" pitchFamily="34" charset="0"/>
                <a:cs typeface="Arial" pitchFamily="34" charset="0"/>
              </a:rPr>
              <a:t>Deşarj</a:t>
            </a:r>
            <a:r>
              <a:rPr lang="tr-TR" sz="2400" dirty="0" smtClean="0">
                <a:solidFill>
                  <a:srgbClr val="0070C0"/>
                </a:solidFill>
                <a:latin typeface="Arial" pitchFamily="34" charset="0"/>
                <a:cs typeface="Arial" pitchFamily="34" charset="0"/>
              </a:rPr>
              <a:t> </a:t>
            </a:r>
            <a:r>
              <a:rPr lang="tr-TR" sz="2400" b="1" dirty="0" smtClean="0">
                <a:solidFill>
                  <a:srgbClr val="0070C0"/>
                </a:solidFill>
                <a:latin typeface="Arial" pitchFamily="34" charset="0"/>
                <a:cs typeface="Arial" pitchFamily="34" charset="0"/>
              </a:rPr>
              <a:t>Lambaları</a:t>
            </a:r>
            <a:endParaRPr lang="tr-TR" sz="24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65517791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dirty="0" smtClean="0">
                <a:latin typeface="Arial" pitchFamily="34" charset="0"/>
                <a:cs typeface="Arial" pitchFamily="34" charset="0"/>
              </a:rPr>
              <a:t>Işık Kaynakları Lambaları</a:t>
            </a:r>
            <a:endParaRPr lang="tr-TR" sz="3200" dirty="0">
              <a:latin typeface="Arial" pitchFamily="34" charset="0"/>
              <a:cs typeface="Arial"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109327">
            <a:off x="1233703" y="2111516"/>
            <a:ext cx="1981477" cy="3772578"/>
          </a:xfrm>
        </p:spPr>
      </p:pic>
      <p:sp>
        <p:nvSpPr>
          <p:cNvPr id="5" name="Rectangle 4"/>
          <p:cNvSpPr/>
          <p:nvPr/>
        </p:nvSpPr>
        <p:spPr>
          <a:xfrm>
            <a:off x="5076056" y="3429000"/>
            <a:ext cx="2449710" cy="430887"/>
          </a:xfrm>
          <a:prstGeom prst="rect">
            <a:avLst/>
          </a:prstGeom>
        </p:spPr>
        <p:txBody>
          <a:bodyPr wrap="none">
            <a:spAutoFit/>
          </a:bodyPr>
          <a:lstStyle/>
          <a:p>
            <a:pPr marL="285750" lvl="0" indent="-285750">
              <a:buFont typeface="Wingdings" pitchFamily="2" charset="2"/>
              <a:buChar char="Ø"/>
            </a:pPr>
            <a:r>
              <a:rPr lang="tr-TR" sz="2200" b="1" dirty="0" smtClean="0">
                <a:solidFill>
                  <a:srgbClr val="0070C0"/>
                </a:solidFill>
                <a:latin typeface="Arial" pitchFamily="34" charset="0"/>
                <a:cs typeface="Arial" pitchFamily="34" charset="0"/>
              </a:rPr>
              <a:t>LED </a:t>
            </a:r>
            <a:r>
              <a:rPr lang="tr-TR" sz="2200" b="1" dirty="0">
                <a:solidFill>
                  <a:srgbClr val="0070C0"/>
                </a:solidFill>
                <a:latin typeface="Arial" pitchFamily="34" charset="0"/>
                <a:cs typeface="Arial" pitchFamily="34" charset="0"/>
              </a:rPr>
              <a:t>Lambaları</a:t>
            </a:r>
          </a:p>
        </p:txBody>
      </p:sp>
    </p:spTree>
    <p:extLst>
      <p:ext uri="{BB962C8B-B14F-4D97-AF65-F5344CB8AC3E}">
        <p14:creationId xmlns:p14="http://schemas.microsoft.com/office/powerpoint/2010/main" val="80864727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3200" dirty="0" smtClean="0">
                <a:latin typeface="Arial" pitchFamily="34" charset="0"/>
                <a:cs typeface="Arial" pitchFamily="34" charset="0"/>
              </a:rPr>
              <a:t>Lamba Seçiminde Dikkat Edilecek Özellikler,</a:t>
            </a:r>
            <a:endParaRPr lang="tr-TR" sz="3200" dirty="0">
              <a:latin typeface="Arial" pitchFamily="34" charset="0"/>
              <a:cs typeface="Arial" pitchFamily="34" charset="0"/>
            </a:endParaRPr>
          </a:p>
        </p:txBody>
      </p:sp>
      <p:sp>
        <p:nvSpPr>
          <p:cNvPr id="3" name="Content Placeholder 2"/>
          <p:cNvSpPr>
            <a:spLocks noGrp="1"/>
          </p:cNvSpPr>
          <p:nvPr>
            <p:ph idx="1"/>
          </p:nvPr>
        </p:nvSpPr>
        <p:spPr>
          <a:xfrm>
            <a:off x="457200" y="2636912"/>
            <a:ext cx="8229600" cy="3489251"/>
          </a:xfrm>
        </p:spPr>
        <p:txBody>
          <a:bodyPr>
            <a:normAutofit/>
          </a:bodyPr>
          <a:lstStyle/>
          <a:p>
            <a:pPr>
              <a:buFont typeface="Wingdings" pitchFamily="2" charset="2"/>
              <a:buChar char="Ø"/>
            </a:pPr>
            <a:r>
              <a:rPr lang="tr-TR" b="1" dirty="0" smtClean="0">
                <a:solidFill>
                  <a:schemeClr val="accent1">
                    <a:lumMod val="75000"/>
                  </a:schemeClr>
                </a:solidFill>
                <a:latin typeface="Adobe Garamond Pro" pitchFamily="18" charset="-94"/>
                <a:cs typeface="Arial" pitchFamily="34" charset="0"/>
              </a:rPr>
              <a:t>Etkinlik Faktörü (Işıksal Verim) Lümen/</a:t>
            </a:r>
            <a:r>
              <a:rPr lang="tr-TR" b="1" dirty="0" err="1" smtClean="0">
                <a:solidFill>
                  <a:schemeClr val="accent1">
                    <a:lumMod val="75000"/>
                  </a:schemeClr>
                </a:solidFill>
                <a:latin typeface="Adobe Garamond Pro" pitchFamily="18" charset="-94"/>
                <a:cs typeface="Arial" pitchFamily="34" charset="0"/>
              </a:rPr>
              <a:t>Watt</a:t>
            </a:r>
            <a:r>
              <a:rPr lang="tr-TR" b="1" dirty="0" smtClean="0">
                <a:solidFill>
                  <a:schemeClr val="accent1">
                    <a:lumMod val="75000"/>
                  </a:schemeClr>
                </a:solidFill>
                <a:latin typeface="Adobe Garamond Pro" pitchFamily="18" charset="-94"/>
                <a:cs typeface="Arial" pitchFamily="34" charset="0"/>
              </a:rPr>
              <a:t> </a:t>
            </a:r>
          </a:p>
          <a:p>
            <a:pPr>
              <a:buFont typeface="Wingdings" pitchFamily="2" charset="2"/>
              <a:buChar char="Ø"/>
            </a:pPr>
            <a:endParaRPr lang="tr-TR" b="1" dirty="0" smtClean="0">
              <a:solidFill>
                <a:schemeClr val="accent1">
                  <a:lumMod val="75000"/>
                </a:schemeClr>
              </a:solidFill>
              <a:latin typeface="Adobe Garamond Pro" pitchFamily="18" charset="-94"/>
              <a:cs typeface="Arial" pitchFamily="34" charset="0"/>
            </a:endParaRPr>
          </a:p>
          <a:p>
            <a:pPr>
              <a:buFont typeface="Wingdings" pitchFamily="2" charset="2"/>
              <a:buChar char="Ø"/>
            </a:pPr>
            <a:r>
              <a:rPr lang="tr-TR" b="1" dirty="0" smtClean="0">
                <a:solidFill>
                  <a:schemeClr val="accent3">
                    <a:lumMod val="75000"/>
                  </a:schemeClr>
                </a:solidFill>
                <a:latin typeface="Adobe Garamond Pro" pitchFamily="18" charset="-94"/>
                <a:cs typeface="Arial" pitchFamily="34" charset="0"/>
              </a:rPr>
              <a:t>Renk Sıcaklığı (Kelvin)</a:t>
            </a:r>
          </a:p>
          <a:p>
            <a:pPr>
              <a:buFont typeface="Wingdings" pitchFamily="2" charset="2"/>
              <a:buChar char="Ø"/>
            </a:pPr>
            <a:endParaRPr lang="tr-TR" b="1" dirty="0" smtClean="0">
              <a:solidFill>
                <a:schemeClr val="accent3">
                  <a:lumMod val="75000"/>
                </a:schemeClr>
              </a:solidFill>
              <a:latin typeface="Adobe Garamond Pro" pitchFamily="18" charset="-94"/>
              <a:cs typeface="Arial" pitchFamily="34" charset="0"/>
            </a:endParaRPr>
          </a:p>
          <a:p>
            <a:pPr>
              <a:buFont typeface="Wingdings" pitchFamily="2" charset="2"/>
              <a:buChar char="Ø"/>
            </a:pPr>
            <a:r>
              <a:rPr lang="tr-TR" b="1" dirty="0" smtClean="0">
                <a:solidFill>
                  <a:schemeClr val="accent1">
                    <a:lumMod val="75000"/>
                  </a:schemeClr>
                </a:solidFill>
                <a:latin typeface="Adobe Garamond Pro" pitchFamily="18" charset="-94"/>
                <a:cs typeface="Arial" pitchFamily="34" charset="0"/>
              </a:rPr>
              <a:t>Renksel Geriverim İndeksi (CRI değeri)</a:t>
            </a:r>
          </a:p>
          <a:p>
            <a:pPr>
              <a:buFont typeface="Wingdings" pitchFamily="2" charset="2"/>
              <a:buChar char="Ø"/>
            </a:pPr>
            <a:endParaRPr lang="tr-TR" b="1" dirty="0" smtClean="0">
              <a:solidFill>
                <a:schemeClr val="accent1">
                  <a:lumMod val="75000"/>
                </a:schemeClr>
              </a:solidFill>
              <a:latin typeface="Adobe Garamond Pro" pitchFamily="18" charset="-94"/>
              <a:cs typeface="Arial" pitchFamily="34" charset="0"/>
            </a:endParaRPr>
          </a:p>
          <a:p>
            <a:pPr>
              <a:buFont typeface="Wingdings" pitchFamily="2" charset="2"/>
              <a:buChar char="Ø"/>
            </a:pPr>
            <a:r>
              <a:rPr lang="tr-TR" b="1" dirty="0" smtClean="0">
                <a:solidFill>
                  <a:schemeClr val="accent3">
                    <a:lumMod val="75000"/>
                  </a:schemeClr>
                </a:solidFill>
                <a:latin typeface="Adobe Garamond Pro" pitchFamily="18" charset="-94"/>
                <a:cs typeface="Arial" pitchFamily="34" charset="0"/>
              </a:rPr>
              <a:t>Lamba Ömrü (saat), </a:t>
            </a:r>
          </a:p>
          <a:p>
            <a:pPr>
              <a:buFont typeface="Wingdings" pitchFamily="2" charset="2"/>
              <a:buChar char="Ø"/>
            </a:pPr>
            <a:endParaRPr lang="tr-TR" dirty="0"/>
          </a:p>
        </p:txBody>
      </p:sp>
    </p:spTree>
    <p:extLst>
      <p:ext uri="{BB962C8B-B14F-4D97-AF65-F5344CB8AC3E}">
        <p14:creationId xmlns:p14="http://schemas.microsoft.com/office/powerpoint/2010/main" val="4081838901"/>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dirty="0">
                <a:effectLst/>
                <a:latin typeface="Arial" pitchFamily="34" charset="0"/>
                <a:cs typeface="Arial" pitchFamily="34" charset="0"/>
              </a:rPr>
              <a:t>Etkinlik Faktörü (Lümen/</a:t>
            </a:r>
            <a:r>
              <a:rPr lang="tr-TR" sz="3200" dirty="0" err="1">
                <a:effectLst/>
                <a:latin typeface="Arial" pitchFamily="34" charset="0"/>
                <a:cs typeface="Arial" pitchFamily="34" charset="0"/>
              </a:rPr>
              <a:t>Watt</a:t>
            </a:r>
            <a:r>
              <a:rPr lang="tr-TR" sz="3200" dirty="0">
                <a:effectLst/>
                <a:latin typeface="Arial" pitchFamily="34" charset="0"/>
                <a:cs typeface="Arial" pitchFamily="34" charset="0"/>
              </a:rPr>
              <a:t>), </a:t>
            </a:r>
            <a:br>
              <a:rPr lang="tr-TR" sz="3200" dirty="0">
                <a:effectLst/>
                <a:latin typeface="Arial" pitchFamily="34" charset="0"/>
                <a:cs typeface="Arial" pitchFamily="34" charset="0"/>
              </a:rPr>
            </a:br>
            <a:endParaRPr lang="tr-TR" sz="3200" dirty="0">
              <a:latin typeface="Arial" pitchFamily="34" charset="0"/>
              <a:cs typeface="Arial" pitchFamily="34"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484784"/>
            <a:ext cx="7233245" cy="4229334"/>
          </a:xfrm>
        </p:spPr>
      </p:pic>
    </p:spTree>
    <p:extLst>
      <p:ext uri="{BB962C8B-B14F-4D97-AF65-F5344CB8AC3E}">
        <p14:creationId xmlns:p14="http://schemas.microsoft.com/office/powerpoint/2010/main" val="266506136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404664"/>
            <a:ext cx="7620000" cy="2232248"/>
          </a:xfrm>
        </p:spPr>
        <p:txBody>
          <a:bodyPr/>
          <a:lstStyle/>
          <a:p>
            <a:r>
              <a:rPr lang="tr-TR" sz="2400" b="1" dirty="0">
                <a:latin typeface="Arial" pitchFamily="34" charset="0"/>
                <a:cs typeface="Arial" pitchFamily="34" charset="0"/>
              </a:rPr>
              <a:t>Renk Sıcaklığı Nedir</a:t>
            </a:r>
            <a:r>
              <a:rPr lang="tr-TR" sz="2400" b="1" dirty="0" smtClean="0">
                <a:latin typeface="Arial" pitchFamily="34" charset="0"/>
                <a:cs typeface="Arial" pitchFamily="34" charset="0"/>
              </a:rPr>
              <a:t>?</a:t>
            </a:r>
            <a:r>
              <a:rPr lang="tr-TR" sz="2400" dirty="0" smtClean="0">
                <a:latin typeface="Arial" pitchFamily="34" charset="0"/>
                <a:cs typeface="Arial" pitchFamily="34" charset="0"/>
              </a:rPr>
              <a:t/>
            </a:r>
            <a:br>
              <a:rPr lang="tr-TR" sz="2400" dirty="0" smtClean="0">
                <a:latin typeface="Arial" pitchFamily="34" charset="0"/>
                <a:cs typeface="Arial" pitchFamily="34" charset="0"/>
              </a:rPr>
            </a:br>
            <a:r>
              <a:rPr lang="tr-TR" sz="2400" dirty="0">
                <a:solidFill>
                  <a:schemeClr val="tx1"/>
                </a:solidFill>
                <a:latin typeface="Arial" pitchFamily="34" charset="0"/>
                <a:cs typeface="Arial" pitchFamily="34" charset="0"/>
              </a:rPr>
              <a:t/>
            </a:r>
            <a:br>
              <a:rPr lang="tr-TR" sz="2400" dirty="0">
                <a:solidFill>
                  <a:schemeClr val="tx1"/>
                </a:solidFill>
                <a:latin typeface="Arial" pitchFamily="34" charset="0"/>
                <a:cs typeface="Arial" pitchFamily="34" charset="0"/>
              </a:rPr>
            </a:br>
            <a:r>
              <a:rPr lang="tr-TR" sz="1800" dirty="0">
                <a:solidFill>
                  <a:schemeClr val="tx1"/>
                </a:solidFill>
                <a:latin typeface="Arial" pitchFamily="34" charset="0"/>
                <a:cs typeface="Arial" pitchFamily="34" charset="0"/>
              </a:rPr>
              <a:t>Aydınlatmada Renk sıcaklıkları, Sıcak(</a:t>
            </a:r>
            <a:r>
              <a:rPr lang="tr-TR" sz="1800" dirty="0" err="1">
                <a:solidFill>
                  <a:schemeClr val="tx1"/>
                </a:solidFill>
                <a:latin typeface="Arial" pitchFamily="34" charset="0"/>
                <a:cs typeface="Arial" pitchFamily="34" charset="0"/>
              </a:rPr>
              <a:t>Warm</a:t>
            </a:r>
            <a:r>
              <a:rPr lang="tr-TR" sz="1800" dirty="0">
                <a:solidFill>
                  <a:schemeClr val="tx1"/>
                </a:solidFill>
                <a:latin typeface="Arial" pitchFamily="34" charset="0"/>
                <a:cs typeface="Arial" pitchFamily="34" charset="0"/>
              </a:rPr>
              <a:t> White), Ilık (Natural White) ve Soğuk (</a:t>
            </a:r>
            <a:r>
              <a:rPr lang="tr-TR" sz="1800" dirty="0" err="1">
                <a:solidFill>
                  <a:schemeClr val="tx1"/>
                </a:solidFill>
                <a:latin typeface="Arial" pitchFamily="34" charset="0"/>
                <a:cs typeface="Arial" pitchFamily="34" charset="0"/>
              </a:rPr>
              <a:t>Daylight</a:t>
            </a:r>
            <a:r>
              <a:rPr lang="tr-TR" sz="1800" dirty="0">
                <a:solidFill>
                  <a:schemeClr val="tx1"/>
                </a:solidFill>
                <a:latin typeface="Arial" pitchFamily="34" charset="0"/>
                <a:cs typeface="Arial" pitchFamily="34" charset="0"/>
              </a:rPr>
              <a:t>) olmak üzere üç ana grupta toplanır. </a:t>
            </a:r>
            <a:r>
              <a:rPr lang="tr-TR" sz="4000" dirty="0">
                <a:latin typeface="Arial" pitchFamily="34" charset="0"/>
                <a:cs typeface="Arial" pitchFamily="34" charset="0"/>
              </a:rPr>
              <a:t/>
            </a:r>
            <a:br>
              <a:rPr lang="tr-TR" sz="4000" dirty="0">
                <a:latin typeface="Arial" pitchFamily="34" charset="0"/>
                <a:cs typeface="Arial" pitchFamily="34" charset="0"/>
              </a:rPr>
            </a:br>
            <a:endParaRPr lang="tr-TR" sz="4000" dirty="0">
              <a:latin typeface="Arial" pitchFamily="34" charset="0"/>
              <a:cs typeface="Arial" pitchFamily="34"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695" y="2542971"/>
            <a:ext cx="6697010" cy="2915057"/>
          </a:xfrm>
        </p:spPr>
      </p:pic>
    </p:spTree>
    <p:extLst>
      <p:ext uri="{BB962C8B-B14F-4D97-AF65-F5344CB8AC3E}">
        <p14:creationId xmlns:p14="http://schemas.microsoft.com/office/powerpoint/2010/main" val="1188624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dirty="0" smtClean="0">
                <a:latin typeface="Arial" pitchFamily="34" charset="0"/>
                <a:cs typeface="Arial" pitchFamily="34" charset="0"/>
              </a:rPr>
              <a:t>Renk</a:t>
            </a:r>
            <a:r>
              <a:rPr lang="tr-TR" sz="4000" dirty="0" smtClean="0">
                <a:latin typeface="Arial" pitchFamily="34" charset="0"/>
                <a:cs typeface="Arial" pitchFamily="34" charset="0"/>
              </a:rPr>
              <a:t> </a:t>
            </a:r>
            <a:r>
              <a:rPr lang="tr-TR" sz="3200" dirty="0" smtClean="0">
                <a:latin typeface="Arial" pitchFamily="34" charset="0"/>
                <a:cs typeface="Arial" pitchFamily="34" charset="0"/>
              </a:rPr>
              <a:t>Sıcaklığı</a:t>
            </a:r>
            <a:r>
              <a:rPr lang="tr-TR" sz="4000" dirty="0" smtClean="0">
                <a:latin typeface="Arial" pitchFamily="34" charset="0"/>
                <a:cs typeface="Arial" pitchFamily="34" charset="0"/>
              </a:rPr>
              <a:t> </a:t>
            </a:r>
            <a:endParaRPr lang="tr-TR" sz="4000" dirty="0">
              <a:latin typeface="Arial" pitchFamily="34" charset="0"/>
              <a:cs typeface="Arial" pitchFamily="34"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44795"/>
            <a:ext cx="7620000" cy="3511410"/>
          </a:xfrm>
        </p:spPr>
      </p:pic>
    </p:spTree>
    <p:extLst>
      <p:ext uri="{BB962C8B-B14F-4D97-AF65-F5344CB8AC3E}">
        <p14:creationId xmlns:p14="http://schemas.microsoft.com/office/powerpoint/2010/main" val="23598804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tişiklik">
  <a:themeElements>
    <a:clrScheme name="Bitişiklik">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tişiklik">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573</TotalTime>
  <Words>447</Words>
  <Application>Microsoft Office PowerPoint</Application>
  <PresentationFormat>Ekran Gösterisi (4:3)</PresentationFormat>
  <Paragraphs>95</Paragraphs>
  <Slides>30</Slides>
  <Notes>2</Notes>
  <HiddenSlides>0</HiddenSlides>
  <MMClips>0</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Bitişiklik</vt:lpstr>
      <vt:lpstr>ELEKTRİKSEL ALAN PROJESİ   AYDINLATMA TEKNİKLERİ </vt:lpstr>
      <vt:lpstr>Işık kaynakları nelerdir?</vt:lpstr>
      <vt:lpstr>Işık Kaynakları Lambaları</vt:lpstr>
      <vt:lpstr>Işık Kaynakları Lambaları</vt:lpstr>
      <vt:lpstr>Işık Kaynakları Lambaları</vt:lpstr>
      <vt:lpstr>Lamba Seçiminde Dikkat Edilecek Özellikler,</vt:lpstr>
      <vt:lpstr>Etkinlik Faktörü (Lümen/Watt),  </vt:lpstr>
      <vt:lpstr>Renk Sıcaklığı Nedir?  Aydınlatmada Renk sıcaklıkları, Sıcak(Warm White), Ilık (Natural White) ve Soğuk (Daylight) olmak üzere üç ana grupta toplanır.  </vt:lpstr>
      <vt:lpstr>Renk Sıcaklığı </vt:lpstr>
      <vt:lpstr>Renksel Geriverim Indeksi Nedir?  Gün ışığında renklerin %100 algılanmasına en yakın ışık kaynağı değerdir. Normal yaşam alanlarında bu değer %80 etkilidir ama mağazalarda %90 tavsiye edilir. Kısaltması CRI ve Ra olarak bilinir.  </vt:lpstr>
      <vt:lpstr>Lamba Ömrü Nedir?  Lambaların kullanımı süresinde ışık akılarını kaybetmeleridir.  </vt:lpstr>
      <vt:lpstr>LED Nedir? </vt:lpstr>
      <vt:lpstr> LED Nedir?</vt:lpstr>
      <vt:lpstr>LED’in Çalışma Prensibi:  LED (Light Emmited Diode) aslında bir çeşit Diyot’dur. LED’ler yarı iletken teknolojisi üzerine kurulmuş elektronik komponentlerdir. Çalışma prensibi özet olarak; doğru yönde ve istenen voltaj uygulandığında şekle göre kırmızıyla gösterilmiş olan elektronların karşı taraftaki beyaz renkle gösterilmiş olan boşluklara hareketiyle birlikte açığa çıkan enerjinin, çip içerisindeki kimyasallar etkisiyle foton adı verilen ışık kaynağına dönüşmesidir. </vt:lpstr>
      <vt:lpstr>LED ile Konvansiyonel Lambaların Kıyaslanması:</vt:lpstr>
      <vt:lpstr>LED ile Konvansiyonel Lambaların Kıyaslanması:</vt:lpstr>
      <vt:lpstr>LED Ömrü: </vt:lpstr>
      <vt:lpstr>LED KULLANIMININ AVANTAJLARI:</vt:lpstr>
      <vt:lpstr>LED KULLANIMINDA SAKINCALAR:</vt:lpstr>
      <vt:lpstr>LED KULLANIMINDA SORUNLAR:</vt:lpstr>
      <vt:lpstr>LED ARMATÜRÜ OLUŞTURAN AKSAMLAR:</vt:lpstr>
      <vt:lpstr>LED SİSTEM VERİMİ</vt:lpstr>
      <vt:lpstr>LED SİSTEM VERİMİ</vt:lpstr>
      <vt:lpstr>AYDINLATMA ÇEŞİTLERİ: İÇ AYDINLATMA (KAPALI ALANLAR) </vt:lpstr>
      <vt:lpstr>AYDINLATMA ÇEŞİTLERİ: DIŞ AYDINLATMA (AÇIK ALANLAR)</vt:lpstr>
      <vt:lpstr>KENTSEL  AYDINLATMA ÇEŞİTLERİ  Gün batımında, kentin yaşamına devam etmesini sağlayan ve bunula birlikte kentin yapısını vurgulayıp insanları etkileyen aydınlatmaların tümüdür. Bu bağlamda iki ana başlık altında toplanabilir. </vt:lpstr>
      <vt:lpstr>IŞIK KİRLİLİĞİ NEDİR?  Yanlış yerde, yanlış miktarda, yanlış yönde ve yanlış zamanda ışık kullanılmasıdır. Bu beraberinde bitki ve hayvanların doğal yaşamının bozulmasına, kentlerin görsel bozulmalarına, astronomik gözlemlerin güçleşmesine, inanların görsel eylem etkinliklerinin engellenmesine ve enerji kaybına sebep olmaktadır.    </vt:lpstr>
      <vt:lpstr>IŞIK KİRLİLİĞİ NASIL ÖNLENİR? </vt:lpstr>
      <vt:lpstr>AYDINLATMA TEKNİĞİ:</vt:lpstr>
      <vt:lpstr>SON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ELEKTRİKSEL ALAN PROJESİ  AYDINLATMA TEKNİKLERİ</dc:title>
  <dc:creator>User</dc:creator>
  <cp:lastModifiedBy>DEO</cp:lastModifiedBy>
  <cp:revision>42</cp:revision>
  <dcterms:created xsi:type="dcterms:W3CDTF">2019-07-15T08:25:33Z</dcterms:created>
  <dcterms:modified xsi:type="dcterms:W3CDTF">2019-07-17T12:45:23Z</dcterms:modified>
</cp:coreProperties>
</file>